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7" r:id="rId2"/>
    <p:sldId id="271" r:id="rId3"/>
    <p:sldId id="268" r:id="rId4"/>
    <p:sldId id="269"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00"/>
    <a:srgbClr val="FF9966"/>
    <a:srgbClr val="FF9933"/>
    <a:srgbClr val="FF99CC"/>
    <a:srgbClr val="FF6600"/>
    <a:srgbClr val="CC0000"/>
    <a:srgbClr val="FFFF00"/>
    <a:srgbClr val="FFFFFF"/>
    <a:srgbClr val="EA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4660"/>
  </p:normalViewPr>
  <p:slideViewPr>
    <p:cSldViewPr snapToGrid="0">
      <p:cViewPr>
        <p:scale>
          <a:sx n="100" d="100"/>
          <a:sy n="100" d="100"/>
        </p:scale>
        <p:origin x="19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6065" cy="497410"/>
          </a:xfrm>
          <a:prstGeom prst="rect">
            <a:avLst/>
          </a:prstGeom>
        </p:spPr>
        <p:txBody>
          <a:bodyPr vert="horz" lIns="88153" tIns="44077" rIns="88153" bIns="44077"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3850096" y="2"/>
            <a:ext cx="2946065" cy="497410"/>
          </a:xfrm>
          <a:prstGeom prst="rect">
            <a:avLst/>
          </a:prstGeom>
        </p:spPr>
        <p:txBody>
          <a:bodyPr vert="horz" lIns="88153" tIns="44077" rIns="88153" bIns="44077" rtlCol="0"/>
          <a:lstStyle>
            <a:lvl1pPr algn="r">
              <a:defRPr sz="1100"/>
            </a:lvl1pPr>
          </a:lstStyle>
          <a:p>
            <a:fld id="{FB375645-FFD9-489B-89F3-A22000FC77E2}" type="datetimeFigureOut">
              <a:rPr kumimoji="1" lang="ja-JP" altLang="en-US" smtClean="0"/>
              <a:t>2022/4/27</a:t>
            </a:fld>
            <a:endParaRPr kumimoji="1" lang="ja-JP" altLang="en-US" dirty="0"/>
          </a:p>
        </p:txBody>
      </p:sp>
      <p:sp>
        <p:nvSpPr>
          <p:cNvPr id="4" name="スライド イメージ プレースホルダー 3"/>
          <p:cNvSpPr>
            <a:spLocks noGrp="1" noRot="1" noChangeAspect="1"/>
          </p:cNvSpPr>
          <p:nvPr>
            <p:ph type="sldImg" idx="2"/>
          </p:nvPr>
        </p:nvSpPr>
        <p:spPr>
          <a:xfrm>
            <a:off x="2239963" y="1241425"/>
            <a:ext cx="2317750" cy="3348038"/>
          </a:xfrm>
          <a:prstGeom prst="rect">
            <a:avLst/>
          </a:prstGeom>
          <a:noFill/>
          <a:ln w="12700">
            <a:solidFill>
              <a:prstClr val="black"/>
            </a:solidFill>
          </a:ln>
        </p:spPr>
        <p:txBody>
          <a:bodyPr vert="horz" lIns="88153" tIns="44077" rIns="88153" bIns="44077" rtlCol="0" anchor="ctr"/>
          <a:lstStyle/>
          <a:p>
            <a:endParaRPr lang="ja-JP" altLang="en-US" dirty="0"/>
          </a:p>
        </p:txBody>
      </p:sp>
      <p:sp>
        <p:nvSpPr>
          <p:cNvPr id="5" name="ノート プレースホルダー 4"/>
          <p:cNvSpPr>
            <a:spLocks noGrp="1"/>
          </p:cNvSpPr>
          <p:nvPr>
            <p:ph type="body" sz="quarter" idx="3"/>
          </p:nvPr>
        </p:nvSpPr>
        <p:spPr>
          <a:xfrm>
            <a:off x="679162" y="4776987"/>
            <a:ext cx="5439355" cy="3908441"/>
          </a:xfrm>
          <a:prstGeom prst="rect">
            <a:avLst/>
          </a:prstGeom>
        </p:spPr>
        <p:txBody>
          <a:bodyPr vert="horz" lIns="88153" tIns="44077" rIns="88153" bIns="440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29230"/>
            <a:ext cx="2946065" cy="497409"/>
          </a:xfrm>
          <a:prstGeom prst="rect">
            <a:avLst/>
          </a:prstGeom>
        </p:spPr>
        <p:txBody>
          <a:bodyPr vert="horz" lIns="88153" tIns="44077" rIns="88153" bIns="44077"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3850096" y="9429230"/>
            <a:ext cx="2946065" cy="497409"/>
          </a:xfrm>
          <a:prstGeom prst="rect">
            <a:avLst/>
          </a:prstGeom>
        </p:spPr>
        <p:txBody>
          <a:bodyPr vert="horz" lIns="88153" tIns="44077" rIns="88153" bIns="44077" rtlCol="0" anchor="b"/>
          <a:lstStyle>
            <a:lvl1pPr algn="r">
              <a:defRPr sz="1100"/>
            </a:lvl1pPr>
          </a:lstStyle>
          <a:p>
            <a:fld id="{401D0AAC-6863-47B2-A869-8AF08A01E3D9}" type="slidenum">
              <a:rPr kumimoji="1" lang="ja-JP" altLang="en-US" smtClean="0"/>
              <a:t>‹#›</a:t>
            </a:fld>
            <a:endParaRPr kumimoji="1" lang="ja-JP" altLang="en-US" dirty="0"/>
          </a:p>
        </p:txBody>
      </p:sp>
    </p:spTree>
    <p:extLst>
      <p:ext uri="{BB962C8B-B14F-4D97-AF65-F5344CB8AC3E}">
        <p14:creationId xmlns:p14="http://schemas.microsoft.com/office/powerpoint/2010/main" val="3928769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93145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33284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52907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62176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374846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311649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5637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56081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21354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166128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C42EF3-5FAE-4CC0-B414-83D9FEF19DB4}" type="datetimeFigureOut">
              <a:rPr kumimoji="1" lang="ja-JP" altLang="en-US" smtClean="0"/>
              <a:t>2022/4/27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34222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C42EF3-5FAE-4CC0-B414-83D9FEF19DB4}" type="datetimeFigureOut">
              <a:rPr kumimoji="1" lang="ja-JP" altLang="en-US" smtClean="0"/>
              <a:t>2022/4/27</a:t>
            </a:fld>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1316212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cstate="hqprint">
            <a:extLst>
              <a:ext uri="{28A0092B-C50C-407E-A947-70E740481C1C}">
                <a14:useLocalDpi xmlns:a14="http://schemas.microsoft.com/office/drawing/2010/main" val="0"/>
              </a:ext>
            </a:extLst>
          </a:blip>
          <a:srcRect l="5429" r="12046"/>
          <a:stretch/>
        </p:blipFill>
        <p:spPr>
          <a:xfrm>
            <a:off x="0" y="22465"/>
            <a:ext cx="6870700" cy="5586078"/>
          </a:xfrm>
          <a:prstGeom prst="rect">
            <a:avLst/>
          </a:prstGeom>
        </p:spPr>
      </p:pic>
      <p:sp>
        <p:nvSpPr>
          <p:cNvPr id="6" name="正方形/長方形 5">
            <a:extLst>
              <a:ext uri="{FF2B5EF4-FFF2-40B4-BE49-F238E27FC236}">
                <a16:creationId xmlns:a16="http://schemas.microsoft.com/office/drawing/2014/main" id="{0330FD97-6453-4213-89C8-ACA340ABAE82}"/>
              </a:ext>
            </a:extLst>
          </p:cNvPr>
          <p:cNvSpPr/>
          <p:nvPr/>
        </p:nvSpPr>
        <p:spPr>
          <a:xfrm>
            <a:off x="-306344" y="3690133"/>
            <a:ext cx="5347683" cy="1015663"/>
          </a:xfrm>
          <a:prstGeom prst="rect">
            <a:avLst/>
          </a:prstGeom>
        </p:spPr>
        <p:txBody>
          <a:bodyPr wrap="square">
            <a:spAutoFit/>
          </a:bodyPr>
          <a:lstStyle/>
          <a:p>
            <a:pPr algn="ctr"/>
            <a:r>
              <a:rPr kumimoji="1" lang="ja-JP" altLang="en-US" sz="2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令和</a:t>
            </a:r>
            <a:r>
              <a:rPr kumimoji="1" lang="ja-JP" altLang="en-US" sz="4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a:t>
            </a:r>
            <a:r>
              <a:rPr kumimoji="1" lang="ja-JP" altLang="en-US" sz="2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年</a:t>
            </a:r>
            <a:r>
              <a:rPr kumimoji="1" lang="ja-JP" altLang="en-US" sz="4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６</a:t>
            </a:r>
            <a:r>
              <a:rPr kumimoji="1" lang="ja-JP" altLang="en-US" sz="2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月</a:t>
            </a:r>
            <a:r>
              <a:rPr kumimoji="1" lang="en-US" altLang="ja-JP" sz="4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12</a:t>
            </a:r>
            <a:r>
              <a:rPr kumimoji="1" lang="ja-JP" altLang="en-US" sz="2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日</a:t>
            </a:r>
            <a:r>
              <a:rPr kumimoji="1" lang="en-US" altLang="ja-JP" sz="2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a:t>
            </a:r>
            <a:r>
              <a:rPr kumimoji="1" lang="ja-JP" altLang="en-US" sz="2400" dirty="0" smtClean="0">
                <a:ln w="0">
                  <a:solidFill>
                    <a:schemeClr val="accent1">
                      <a:lumMod val="60000"/>
                      <a:lumOff val="40000"/>
                    </a:schemeClr>
                  </a:solidFill>
                </a:ln>
                <a:solidFill>
                  <a:srgbClr val="FF0000"/>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日</a:t>
            </a:r>
            <a:r>
              <a:rPr kumimoji="1" lang="en-US" altLang="ja-JP" sz="24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a:t>
            </a:r>
            <a:r>
              <a:rPr kumimoji="1" lang="ja-JP" altLang="en-US"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開催</a:t>
            </a:r>
            <a:endParaRPr kumimoji="1" lang="en-US" altLang="ja-JP"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algn="ctr"/>
            <a:r>
              <a:rPr kumimoji="1" lang="en-US" altLang="ja-JP"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kumimoji="1" lang="ja-JP" altLang="en-US"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荒天等による場合</a:t>
            </a:r>
            <a:r>
              <a:rPr kumimoji="1" lang="ja-JP" altLang="en-US" sz="16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kumimoji="1" lang="en-US" altLang="ja-JP" sz="16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6</a:t>
            </a:r>
            <a:r>
              <a:rPr kumimoji="1" lang="ja-JP" altLang="en-US" sz="16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月</a:t>
            </a:r>
            <a:r>
              <a:rPr kumimoji="1" lang="en-US" altLang="ja-JP" sz="16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19</a:t>
            </a:r>
            <a:r>
              <a:rPr kumimoji="1" lang="ja-JP" altLang="en-US" sz="16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日（</a:t>
            </a:r>
            <a:r>
              <a:rPr kumimoji="1" lang="ja-JP" altLang="en-US" sz="1600" dirty="0">
                <a:ln w="0">
                  <a:solidFill>
                    <a:schemeClr val="accent1">
                      <a:lumMod val="60000"/>
                      <a:lumOff val="40000"/>
                    </a:schemeClr>
                  </a:solidFill>
                </a:ln>
                <a:solidFill>
                  <a:srgbClr val="FF0000"/>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日</a:t>
            </a:r>
            <a:r>
              <a:rPr kumimoji="1" lang="ja-JP" altLang="en-US" sz="1600" dirty="0" smtClean="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kumimoji="1" lang="ja-JP" altLang="en-US"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に延期</a:t>
            </a:r>
          </a:p>
        </p:txBody>
      </p:sp>
      <p:sp>
        <p:nvSpPr>
          <p:cNvPr id="35" name="テキスト ボックス 34">
            <a:extLst>
              <a:ext uri="{FF2B5EF4-FFF2-40B4-BE49-F238E27FC236}">
                <a16:creationId xmlns:a16="http://schemas.microsoft.com/office/drawing/2014/main" id="{FF7DE4E5-DC17-4F46-81EE-89D7FFB40955}"/>
              </a:ext>
            </a:extLst>
          </p:cNvPr>
          <p:cNvSpPr txBox="1"/>
          <p:nvPr/>
        </p:nvSpPr>
        <p:spPr>
          <a:xfrm>
            <a:off x="41064" y="4686666"/>
            <a:ext cx="5456910" cy="892552"/>
          </a:xfrm>
          <a:prstGeom prst="rect">
            <a:avLst/>
          </a:prstGeom>
          <a:noFill/>
          <a:effectLst/>
        </p:spPr>
        <p:txBody>
          <a:bodyPr wrap="square" rtlCol="0">
            <a:spAutoFit/>
          </a:bodyPr>
          <a:lstStyle/>
          <a:p>
            <a:r>
              <a:rPr kumimoji="1" lang="ja-JP" altLang="en-US" sz="2000" b="1" dirty="0">
                <a:ln w="6600">
                  <a:solidFill>
                    <a:schemeClr val="bg1"/>
                  </a:solidFill>
                  <a:prstDash val="solid"/>
                </a:ln>
                <a:solidFill>
                  <a:srgbClr val="0070C0"/>
                </a:solidFill>
                <a:effectLst>
                  <a:outerShdw dist="38100" dir="2700000" algn="tl" rotWithShape="0">
                    <a:srgbClr val="0070C0"/>
                  </a:outerShdw>
                </a:effectLst>
                <a:latin typeface="HGS創英角ﾎﾟｯﾌﾟ体" panose="040B0A00000000000000" pitchFamily="50" charset="-128"/>
                <a:ea typeface="HGS創英角ﾎﾟｯﾌﾟ体" panose="040B0A00000000000000" pitchFamily="50" charset="-128"/>
              </a:rPr>
              <a:t>室津港</a:t>
            </a:r>
            <a:r>
              <a:rPr kumimoji="1" lang="ja-JP" altLang="en-US" sz="160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rPr>
              <a:t>で</a:t>
            </a:r>
            <a:r>
              <a:rPr kumimoji="1" lang="ja-JP" altLang="en-US" sz="2000" b="1" dirty="0">
                <a:ln w="6600">
                  <a:solidFill>
                    <a:schemeClr val="bg1"/>
                  </a:solidFill>
                  <a:prstDash val="solid"/>
                </a:ln>
                <a:solidFill>
                  <a:srgbClr val="FF0000"/>
                </a:solidFill>
                <a:effectLst>
                  <a:outerShdw dist="38100" dir="2700000" algn="tl" rotWithShape="0">
                    <a:srgbClr val="FF0000"/>
                  </a:outerShdw>
                </a:effectLst>
                <a:latin typeface="HGS創英角ﾎﾟｯﾌﾟ体" panose="040B0A00000000000000" pitchFamily="50" charset="-128"/>
                <a:ea typeface="HGS創英角ﾎﾟｯﾌﾟ体" panose="040B0A00000000000000" pitchFamily="50" charset="-128"/>
              </a:rPr>
              <a:t>釣り</a:t>
            </a:r>
            <a:r>
              <a:rPr kumimoji="1" lang="ja-JP" altLang="en-US" sz="160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rPr>
              <a:t>をしてみませんか？</a:t>
            </a:r>
            <a:endParaRPr kumimoji="1" lang="en-US" altLang="ja-JP" sz="160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160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rPr>
              <a:t>普段は立入禁止の室津港作業ヤードの一部</a:t>
            </a:r>
            <a:r>
              <a:rPr kumimoji="1" lang="ja-JP" altLang="en-US" sz="1600" b="1" dirty="0" smtClean="0">
                <a:ln w="6600">
                  <a:noFill/>
                  <a:prstDash val="solid"/>
                </a:ln>
                <a:solidFill>
                  <a:schemeClr val="bg1"/>
                </a:solidFill>
                <a:latin typeface="HGS創英角ﾎﾟｯﾌﾟ体" panose="040B0A00000000000000" pitchFamily="50" charset="-128"/>
                <a:ea typeface="HGS創英角ﾎﾟｯﾌﾟ体" panose="040B0A00000000000000" pitchFamily="50" charset="-128"/>
              </a:rPr>
              <a:t>をイベント時</a:t>
            </a:r>
            <a:endParaRPr kumimoji="1" lang="en-US" altLang="ja-JP" sz="1600" b="1" dirty="0" smtClean="0">
              <a:ln w="6600">
                <a:noFill/>
                <a:prstDash val="solid"/>
              </a:ln>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1600" b="1" dirty="0" smtClean="0">
                <a:ln w="6600">
                  <a:noFill/>
                  <a:prstDash val="solid"/>
                </a:ln>
                <a:solidFill>
                  <a:schemeClr val="bg1"/>
                </a:solidFill>
                <a:latin typeface="HGS創英角ﾎﾟｯﾌﾟ体" panose="040B0A00000000000000" pitchFamily="50" charset="-128"/>
                <a:ea typeface="HGS創英角ﾎﾟｯﾌﾟ体" panose="040B0A00000000000000" pitchFamily="50" charset="-128"/>
              </a:rPr>
              <a:t>のみ</a:t>
            </a:r>
            <a:r>
              <a:rPr kumimoji="1" lang="ja-JP" altLang="en-US" sz="160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rPr>
              <a:t>開放します！</a:t>
            </a:r>
          </a:p>
        </p:txBody>
      </p:sp>
      <p:pic>
        <p:nvPicPr>
          <p:cNvPr id="2" name="図 1">
            <a:extLst>
              <a:ext uri="{FF2B5EF4-FFF2-40B4-BE49-F238E27FC236}">
                <a16:creationId xmlns:a16="http://schemas.microsoft.com/office/drawing/2014/main" id="{EE317D72-3DCF-43D3-A7F6-B62C0E6E18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472"/>
          <a:stretch/>
        </p:blipFill>
        <p:spPr>
          <a:xfrm>
            <a:off x="4825882" y="5643828"/>
            <a:ext cx="1993661" cy="2677419"/>
          </a:xfrm>
          <a:prstGeom prst="rect">
            <a:avLst/>
          </a:prstGeom>
        </p:spPr>
      </p:pic>
      <p:sp>
        <p:nvSpPr>
          <p:cNvPr id="13" name="テキスト ボックス 12"/>
          <p:cNvSpPr txBox="1"/>
          <p:nvPr/>
        </p:nvSpPr>
        <p:spPr>
          <a:xfrm>
            <a:off x="7340540" y="5626388"/>
            <a:ext cx="3471599" cy="400110"/>
          </a:xfrm>
          <a:prstGeom prst="rect">
            <a:avLst/>
          </a:prstGeom>
          <a:noFill/>
        </p:spPr>
        <p:txBody>
          <a:bodyPr wrap="square" rtlCol="0">
            <a:spAutoFit/>
          </a:bodyPr>
          <a:lstStyle/>
          <a:p>
            <a:r>
              <a:rPr kumimoji="1" lang="en-US" altLang="ja-JP" sz="1200" dirty="0" smtClean="0">
                <a:latin typeface="UD デジタル 教科書体 NK-R" panose="02020400000000000000" pitchFamily="18" charset="-128"/>
                <a:ea typeface="UD デジタル 教科書体 NK-R" panose="02020400000000000000" pitchFamily="18" charset="-128"/>
              </a:rPr>
              <a:t>2,000</a:t>
            </a:r>
            <a:r>
              <a:rPr kumimoji="1" lang="ja-JP" altLang="en-US" sz="1200" dirty="0" smtClean="0">
                <a:latin typeface="UD デジタル 教科書体 NK-R" panose="02020400000000000000" pitchFamily="18" charset="-128"/>
                <a:ea typeface="UD デジタル 教科書体 NK-R" panose="02020400000000000000" pitchFamily="18" charset="-128"/>
              </a:rPr>
              <a:t>円（</a:t>
            </a:r>
            <a:r>
              <a:rPr kumimoji="1" lang="en-US" altLang="ja-JP" sz="1200" dirty="0" smtClean="0">
                <a:latin typeface="UD デジタル 教科書体 NK-R" panose="02020400000000000000" pitchFamily="18" charset="-128"/>
                <a:ea typeface="UD デジタル 教科書体 NK-R" panose="02020400000000000000" pitchFamily="18" charset="-128"/>
              </a:rPr>
              <a:t>500</a:t>
            </a:r>
            <a:r>
              <a:rPr kumimoji="1" lang="ja-JP" altLang="en-US" sz="1200" dirty="0" smtClean="0">
                <a:latin typeface="UD デジタル 教科書体 NK-R" panose="02020400000000000000" pitchFamily="18" charset="-128"/>
                <a:ea typeface="UD デジタル 教科書体 NK-R" panose="02020400000000000000" pitchFamily="18" charset="-128"/>
              </a:rPr>
              <a:t>円分の食事券付き）</a:t>
            </a:r>
            <a:r>
              <a:rPr kumimoji="1" lang="ja-JP" altLang="en-US" sz="1100" dirty="0" smtClean="0">
                <a:latin typeface="UD デジタル 教科書体 NK-R" panose="02020400000000000000" pitchFamily="18" charset="-128"/>
                <a:ea typeface="UD デジタル 教科書体 NK-R" panose="02020400000000000000" pitchFamily="18" charset="-128"/>
              </a:rPr>
              <a:t>　</a:t>
            </a:r>
            <a:endParaRPr kumimoji="1" lang="en-US" altLang="ja-JP" sz="1100" dirty="0" smtClean="0">
              <a:latin typeface="UD デジタル 教科書体 NK-R" panose="02020400000000000000" pitchFamily="18" charset="-128"/>
              <a:ea typeface="UD デジタル 教科書体 NK-R" panose="02020400000000000000" pitchFamily="18" charset="-128"/>
            </a:endParaRPr>
          </a:p>
          <a:p>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smtClean="0">
                <a:latin typeface="UD デジタル 教科書体 NK-R" panose="02020400000000000000" pitchFamily="18" charset="-128"/>
                <a:ea typeface="UD デジタル 教科書体 NK-R" panose="02020400000000000000" pitchFamily="18" charset="-128"/>
              </a:rPr>
              <a:t>小学生以下無料（参加保護者１名に対して２名まで）</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p:cNvSpPr txBox="1"/>
          <p:nvPr/>
        </p:nvSpPr>
        <p:spPr>
          <a:xfrm>
            <a:off x="7019274" y="6432381"/>
            <a:ext cx="3212349" cy="430887"/>
          </a:xfrm>
          <a:prstGeom prst="rect">
            <a:avLst/>
          </a:prstGeom>
          <a:noFill/>
        </p:spPr>
        <p:txBody>
          <a:bodyPr wrap="square" rtlCol="0">
            <a:spAutoFit/>
          </a:bodyPr>
          <a:lstStyle/>
          <a:p>
            <a:r>
              <a:rPr kumimoji="1" lang="ja-JP" altLang="en-US" sz="1100" dirty="0" smtClean="0">
                <a:latin typeface="UD デジタル 教科書体 NK-R" panose="02020400000000000000" pitchFamily="18" charset="-128"/>
                <a:ea typeface="UD デジタル 教科書体 NK-R" panose="02020400000000000000" pitchFamily="18" charset="-128"/>
              </a:rPr>
              <a:t>申込用紙に必要事項をご記入のうえ、</a:t>
            </a:r>
            <a:endParaRPr kumimoji="1" lang="en-US" altLang="ja-JP" sz="1100" dirty="0" smtClean="0">
              <a:latin typeface="UD デジタル 教科書体 NK-R" panose="02020400000000000000" pitchFamily="18" charset="-128"/>
              <a:ea typeface="UD デジタル 教科書体 NK-R" panose="02020400000000000000" pitchFamily="18" charset="-128"/>
            </a:endParaRPr>
          </a:p>
          <a:p>
            <a:r>
              <a:rPr kumimoji="1" lang="ja-JP" altLang="en-US" sz="1100" dirty="0" smtClean="0">
                <a:latin typeface="UD デジタル 教科書体 NK-R" panose="02020400000000000000" pitchFamily="18" charset="-128"/>
                <a:ea typeface="UD デジタル 教科書体 NK-R" panose="02020400000000000000" pitchFamily="18" charset="-128"/>
              </a:rPr>
              <a:t>郵送または</a:t>
            </a:r>
            <a:r>
              <a:rPr kumimoji="1" lang="en-US" altLang="ja-JP" sz="1100" dirty="0" smtClean="0">
                <a:latin typeface="UD デジタル 教科書体 NK-R" panose="02020400000000000000" pitchFamily="18" charset="-128"/>
                <a:ea typeface="UD デジタル 教科書体 NK-R" panose="02020400000000000000" pitchFamily="18" charset="-128"/>
              </a:rPr>
              <a:t>FAX</a:t>
            </a:r>
            <a:r>
              <a:rPr kumimoji="1" lang="ja-JP" altLang="en-US" sz="1100" dirty="0" smtClean="0">
                <a:latin typeface="UD デジタル 教科書体 NK-R" panose="02020400000000000000" pitchFamily="18" charset="-128"/>
                <a:ea typeface="UD デジタル 教科書体 NK-R" panose="02020400000000000000" pitchFamily="18" charset="-128"/>
              </a:rPr>
              <a:t>でお申し込みください。</a:t>
            </a:r>
            <a:endParaRPr kumimoji="1" lang="en-US" altLang="ja-JP" sz="1100" dirty="0" smtClean="0">
              <a:latin typeface="UD デジタル 教科書体 NK-R" panose="02020400000000000000" pitchFamily="18" charset="-128"/>
              <a:ea typeface="UD デジタル 教科書体 NK-R" panose="02020400000000000000" pitchFamily="18" charset="-128"/>
            </a:endParaRPr>
          </a:p>
        </p:txBody>
      </p:sp>
      <p:sp>
        <p:nvSpPr>
          <p:cNvPr id="39" name="テキスト ボックス 38"/>
          <p:cNvSpPr txBox="1"/>
          <p:nvPr/>
        </p:nvSpPr>
        <p:spPr>
          <a:xfrm>
            <a:off x="7150991" y="6844037"/>
            <a:ext cx="3471599" cy="276999"/>
          </a:xfrm>
          <a:prstGeom prst="rect">
            <a:avLst/>
          </a:prstGeom>
          <a:noFill/>
        </p:spPr>
        <p:txBody>
          <a:bodyPr wrap="square" rtlCol="0">
            <a:spAutoFit/>
          </a:bodyPr>
          <a:lstStyle/>
          <a:p>
            <a:r>
              <a:rPr kumimoji="1" lang="ja-JP" altLang="en-US" sz="1200" u="sng" dirty="0" smtClean="0">
                <a:latin typeface="UD デジタル 教科書体 NK-R" panose="02020400000000000000" pitchFamily="18" charset="-128"/>
                <a:ea typeface="UD デジタル 教科書体 NK-R" panose="02020400000000000000" pitchFamily="18" charset="-128"/>
              </a:rPr>
              <a:t>令和</a:t>
            </a:r>
            <a:r>
              <a:rPr kumimoji="1" lang="en-US" altLang="ja-JP" sz="1200" u="sng" dirty="0" smtClean="0">
                <a:latin typeface="UD デジタル 教科書体 NK-R" panose="02020400000000000000" pitchFamily="18" charset="-128"/>
                <a:ea typeface="UD デジタル 教科書体 NK-R" panose="02020400000000000000" pitchFamily="18" charset="-128"/>
              </a:rPr>
              <a:t>4</a:t>
            </a:r>
            <a:r>
              <a:rPr kumimoji="1" lang="ja-JP" altLang="en-US" sz="1200" u="sng" dirty="0" smtClean="0">
                <a:latin typeface="UD デジタル 教科書体 NK-R" panose="02020400000000000000" pitchFamily="18" charset="-128"/>
                <a:ea typeface="UD デジタル 教科書体 NK-R" panose="02020400000000000000" pitchFamily="18" charset="-128"/>
              </a:rPr>
              <a:t>年</a:t>
            </a:r>
            <a:r>
              <a:rPr kumimoji="1" lang="en-US" altLang="ja-JP" sz="1200" u="sng" dirty="0" smtClean="0">
                <a:latin typeface="UD デジタル 教科書体 NK-R" panose="02020400000000000000" pitchFamily="18" charset="-128"/>
                <a:ea typeface="UD デジタル 教科書体 NK-R" panose="02020400000000000000" pitchFamily="18" charset="-128"/>
              </a:rPr>
              <a:t>6</a:t>
            </a:r>
            <a:r>
              <a:rPr kumimoji="1" lang="ja-JP" altLang="en-US" sz="1200" u="sng" dirty="0" smtClean="0">
                <a:latin typeface="UD デジタル 教科書体 NK-R" panose="02020400000000000000" pitchFamily="18" charset="-128"/>
                <a:ea typeface="UD デジタル 教科書体 NK-R" panose="02020400000000000000" pitchFamily="18" charset="-128"/>
              </a:rPr>
              <a:t>月</a:t>
            </a:r>
            <a:r>
              <a:rPr kumimoji="1" lang="en-US" altLang="ja-JP" sz="1200" u="sng" dirty="0" smtClean="0">
                <a:latin typeface="UD デジタル 教科書体 NK-R" panose="02020400000000000000" pitchFamily="18" charset="-128"/>
                <a:ea typeface="UD デジタル 教科書体 NK-R" panose="02020400000000000000" pitchFamily="18" charset="-128"/>
              </a:rPr>
              <a:t>3</a:t>
            </a:r>
            <a:r>
              <a:rPr kumimoji="1" lang="ja-JP" altLang="en-US" sz="1200" u="sng" dirty="0" smtClean="0">
                <a:latin typeface="UD デジタル 教科書体 NK-R" panose="02020400000000000000" pitchFamily="18" charset="-128"/>
                <a:ea typeface="UD デジタル 教科書体 NK-R" panose="02020400000000000000" pitchFamily="18" charset="-128"/>
              </a:rPr>
              <a:t>日（金）必着</a:t>
            </a:r>
            <a:endParaRPr kumimoji="1" lang="ja-JP" altLang="en-US" sz="1200" u="sng" dirty="0">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p:cNvSpPr txBox="1"/>
          <p:nvPr/>
        </p:nvSpPr>
        <p:spPr>
          <a:xfrm>
            <a:off x="91656" y="8967811"/>
            <a:ext cx="5054873" cy="892552"/>
          </a:xfrm>
          <a:prstGeom prst="rect">
            <a:avLst/>
          </a:prstGeom>
          <a:noFill/>
          <a:ln>
            <a:solidFill>
              <a:schemeClr val="tx1"/>
            </a:solidFill>
          </a:ln>
        </p:spPr>
        <p:txBody>
          <a:bodyPr wrap="square" rtlCol="0">
            <a:spAutoFit/>
          </a:bodyPr>
          <a:lstStyle/>
          <a:p>
            <a:r>
              <a:rPr kumimoji="1" lang="ja-JP" altLang="en-US" sz="1300" dirty="0" smtClean="0">
                <a:latin typeface="UD デジタル 教科書体 NK-R" panose="02020400000000000000" pitchFamily="18" charset="-128"/>
                <a:ea typeface="UD デジタル 教科書体 NK-R" panose="02020400000000000000" pitchFamily="18" charset="-128"/>
              </a:rPr>
              <a:t>主　催：（一社）室戸市観光協会</a:t>
            </a:r>
            <a:endParaRPr kumimoji="1" lang="en-US" altLang="ja-JP" sz="1300" dirty="0" smtClean="0">
              <a:latin typeface="UD デジタル 教科書体 NK-R" panose="02020400000000000000" pitchFamily="18" charset="-128"/>
              <a:ea typeface="UD デジタル 教科書体 NK-R" panose="02020400000000000000" pitchFamily="18" charset="-128"/>
            </a:endParaRPr>
          </a:p>
          <a:p>
            <a:r>
              <a:rPr kumimoji="1" lang="ja-JP" altLang="en-US" sz="1300" dirty="0" smtClean="0">
                <a:latin typeface="UD デジタル 教科書体 NK-R" panose="02020400000000000000" pitchFamily="18" charset="-128"/>
                <a:ea typeface="UD デジタル 教科書体 NK-R" panose="02020400000000000000" pitchFamily="18" charset="-128"/>
              </a:rPr>
              <a:t>後　援：四国地方整備局 高知港湾・空港整備事務所／</a:t>
            </a:r>
            <a:endParaRPr kumimoji="1" lang="en-US" altLang="ja-JP" sz="1300" dirty="0" smtClean="0">
              <a:latin typeface="UD デジタル 教科書体 NK-R" panose="02020400000000000000" pitchFamily="18" charset="-128"/>
              <a:ea typeface="UD デジタル 教科書体 NK-R" panose="02020400000000000000" pitchFamily="18" charset="-128"/>
            </a:endParaRPr>
          </a:p>
          <a:p>
            <a:r>
              <a:rPr kumimoji="1" lang="ja-JP" altLang="en-US" sz="1300" dirty="0" smtClean="0">
                <a:latin typeface="UD デジタル 教科書体 NK-R" panose="02020400000000000000" pitchFamily="18" charset="-128"/>
                <a:ea typeface="UD デジタル 教科書体 NK-R" panose="02020400000000000000" pitchFamily="18" charset="-128"/>
              </a:rPr>
              <a:t>　　　　　　高知県／室戸市／高知県釣具商組合／</a:t>
            </a:r>
            <a:endParaRPr kumimoji="1" lang="en-US" altLang="ja-JP" sz="1300" dirty="0" smtClean="0">
              <a:latin typeface="UD デジタル 教科書体 NK-R" panose="02020400000000000000" pitchFamily="18" charset="-128"/>
              <a:ea typeface="UD デジタル 教科書体 NK-R" panose="02020400000000000000" pitchFamily="18" charset="-128"/>
            </a:endParaRPr>
          </a:p>
          <a:p>
            <a:r>
              <a:rPr kumimoji="1" lang="ja-JP" altLang="en-US" sz="1300" dirty="0" smtClean="0">
                <a:latin typeface="UD デジタル 教科書体 NK-R" panose="02020400000000000000" pitchFamily="18" charset="-128"/>
                <a:ea typeface="UD デジタル 教科書体 NK-R" panose="02020400000000000000" pitchFamily="18" charset="-128"/>
              </a:rPr>
              <a:t>　　　　　　公益財団法人 日本釣振興会 高知県支部</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43" name="テキスト ボックス 42"/>
          <p:cNvSpPr txBox="1"/>
          <p:nvPr/>
        </p:nvSpPr>
        <p:spPr>
          <a:xfrm>
            <a:off x="6975231" y="8563118"/>
            <a:ext cx="5424604" cy="492443"/>
          </a:xfrm>
          <a:prstGeom prst="rect">
            <a:avLst/>
          </a:prstGeom>
          <a:noFill/>
        </p:spPr>
        <p:txBody>
          <a:bodyPr wrap="square" rtlCol="0">
            <a:spAutoFit/>
          </a:bodyPr>
          <a:lstStyle/>
          <a:p>
            <a:r>
              <a:rPr kumimoji="1" lang="ja-JP" altLang="en-US" sz="1300" dirty="0" smtClean="0">
                <a:latin typeface="UD デジタル 教科書体 NK-R" panose="02020400000000000000" pitchFamily="18" charset="-128"/>
                <a:ea typeface="UD デジタル 教科書体 NK-R" panose="02020400000000000000" pitchFamily="18" charset="-128"/>
              </a:rPr>
              <a:t>（一社）室戸市観光協会</a:t>
            </a:r>
            <a:r>
              <a:rPr kumimoji="1" lang="ja-JP" altLang="en-US" sz="1300" dirty="0">
                <a:latin typeface="UD デジタル 教科書体 NK-R" panose="02020400000000000000" pitchFamily="18" charset="-128"/>
                <a:ea typeface="UD デジタル 教科書体 NK-R" panose="02020400000000000000" pitchFamily="18" charset="-128"/>
              </a:rPr>
              <a:t>　</a:t>
            </a:r>
            <a:r>
              <a:rPr kumimoji="1" lang="ja-JP" altLang="en-US" sz="1300" dirty="0" smtClean="0">
                <a:latin typeface="UD デジタル 教科書体 NK-R" panose="02020400000000000000" pitchFamily="18" charset="-128"/>
                <a:ea typeface="UD デジタル 教科書体 NK-R" panose="02020400000000000000" pitchFamily="18" charset="-128"/>
              </a:rPr>
              <a:t>〒</a:t>
            </a:r>
            <a:r>
              <a:rPr kumimoji="1" lang="en-US" altLang="ja-JP" sz="1300" dirty="0" smtClean="0">
                <a:latin typeface="UD デジタル 教科書体 NK-R" panose="02020400000000000000" pitchFamily="18" charset="-128"/>
                <a:ea typeface="UD デジタル 教科書体 NK-R" panose="02020400000000000000" pitchFamily="18" charset="-128"/>
              </a:rPr>
              <a:t>781-7101</a:t>
            </a:r>
            <a:r>
              <a:rPr kumimoji="1" lang="ja-JP" altLang="en-US" sz="1300" dirty="0" smtClean="0">
                <a:latin typeface="UD デジタル 教科書体 NK-R" panose="02020400000000000000" pitchFamily="18" charset="-128"/>
                <a:ea typeface="UD デジタル 教科書体 NK-R" panose="02020400000000000000" pitchFamily="18" charset="-128"/>
              </a:rPr>
              <a:t>　室戸市室戸岬町</a:t>
            </a:r>
            <a:r>
              <a:rPr kumimoji="1" lang="en-US" altLang="ja-JP" sz="1300" dirty="0" smtClean="0">
                <a:latin typeface="UD デジタル 教科書体 NK-R" panose="02020400000000000000" pitchFamily="18" charset="-128"/>
                <a:ea typeface="UD デジタル 教科書体 NK-R" panose="02020400000000000000" pitchFamily="18" charset="-128"/>
              </a:rPr>
              <a:t>6939-4</a:t>
            </a:r>
          </a:p>
          <a:p>
            <a:r>
              <a:rPr kumimoji="1" lang="ja-JP" altLang="en-US" sz="1300" dirty="0" smtClean="0">
                <a:latin typeface="UD デジタル 教科書体 NK-R" panose="02020400000000000000" pitchFamily="18" charset="-128"/>
                <a:ea typeface="UD デジタル 教科書体 NK-R" panose="02020400000000000000" pitchFamily="18" charset="-128"/>
              </a:rPr>
              <a:t>　　　　　　　　　　　　　　　　　　　　　　</a:t>
            </a:r>
            <a:r>
              <a:rPr kumimoji="1" lang="en-US" altLang="ja-JP" sz="1300" dirty="0" smtClean="0">
                <a:latin typeface="UD デジタル 教科書体 NK-R" panose="02020400000000000000" pitchFamily="18" charset="-128"/>
                <a:ea typeface="UD デジタル 教科書体 NK-R" panose="02020400000000000000" pitchFamily="18" charset="-128"/>
              </a:rPr>
              <a:t>TEL&amp;FAX</a:t>
            </a:r>
            <a:r>
              <a:rPr kumimoji="1" lang="ja-JP" altLang="en-US" sz="1300" dirty="0" smtClean="0">
                <a:latin typeface="UD デジタル 教科書体 NK-R" panose="02020400000000000000" pitchFamily="18" charset="-128"/>
                <a:ea typeface="UD デジタル 教科書体 NK-R" panose="02020400000000000000" pitchFamily="18" charset="-128"/>
              </a:rPr>
              <a:t>　</a:t>
            </a:r>
            <a:r>
              <a:rPr kumimoji="1" lang="en-US" altLang="ja-JP" sz="1300" dirty="0" smtClean="0">
                <a:latin typeface="UD デジタル 教科書体 NK-R" panose="02020400000000000000" pitchFamily="18" charset="-128"/>
                <a:ea typeface="UD デジタル 教科書体 NK-R" panose="02020400000000000000" pitchFamily="18" charset="-128"/>
              </a:rPr>
              <a:t>0887-22-0574</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7109247" y="7250371"/>
            <a:ext cx="2649056" cy="276999"/>
          </a:xfrm>
          <a:prstGeom prst="rect">
            <a:avLst/>
          </a:prstGeom>
          <a:noFill/>
        </p:spPr>
        <p:txBody>
          <a:bodyPr wrap="squar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避難港整備事業パネル展開催</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p:cNvSpPr txBox="1"/>
          <p:nvPr/>
        </p:nvSpPr>
        <p:spPr>
          <a:xfrm>
            <a:off x="7177044" y="5180421"/>
            <a:ext cx="3224861" cy="276999"/>
          </a:xfrm>
          <a:prstGeom prst="rect">
            <a:avLst/>
          </a:prstGeom>
          <a:noFill/>
        </p:spPr>
        <p:txBody>
          <a:bodyPr wrap="square" rtlCol="0">
            <a:spAutoFit/>
          </a:bodyPr>
          <a:lstStyle/>
          <a:p>
            <a:r>
              <a:rPr kumimoji="1" lang="en-US" altLang="ja-JP" sz="1200" dirty="0" smtClean="0">
                <a:latin typeface="UD デジタル 教科書体 NK-R" panose="02020400000000000000" pitchFamily="18" charset="-128"/>
                <a:ea typeface="UD デジタル 教科書体 NK-R" panose="02020400000000000000" pitchFamily="18" charset="-128"/>
              </a:rPr>
              <a:t>50</a:t>
            </a:r>
            <a:r>
              <a:rPr kumimoji="1" lang="ja-JP" altLang="en-US" sz="1200" dirty="0" smtClean="0">
                <a:latin typeface="UD デジタル 教科書体 NK-R" panose="02020400000000000000" pitchFamily="18" charset="-128"/>
                <a:ea typeface="UD デジタル 教科書体 NK-R" panose="02020400000000000000" pitchFamily="18" charset="-128"/>
              </a:rPr>
              <a:t>名（カップルでの参加大歓迎）</a:t>
            </a:r>
            <a:r>
              <a:rPr kumimoji="1" lang="en-US" altLang="ja-JP"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先着順</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p:cNvSpPr txBox="1"/>
          <p:nvPr/>
        </p:nvSpPr>
        <p:spPr>
          <a:xfrm>
            <a:off x="6960627" y="4787996"/>
            <a:ext cx="3471599" cy="276999"/>
          </a:xfrm>
          <a:prstGeom prst="rect">
            <a:avLst/>
          </a:prstGeom>
          <a:noFill/>
        </p:spPr>
        <p:txBody>
          <a:bodyPr wrap="squar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午前７：</a:t>
            </a:r>
            <a:r>
              <a:rPr kumimoji="1" lang="en-US" altLang="ja-JP" sz="1200" dirty="0" smtClean="0">
                <a:latin typeface="UD デジタル 教科書体 NK-R" panose="02020400000000000000" pitchFamily="18" charset="-128"/>
                <a:ea typeface="UD デジタル 教科書体 NK-R" panose="02020400000000000000" pitchFamily="18" charset="-128"/>
              </a:rPr>
              <a:t>00</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7</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30</a:t>
            </a:r>
            <a:r>
              <a:rPr kumimoji="1" lang="ja-JP" altLang="en-US" sz="1200" dirty="0" smtClean="0">
                <a:latin typeface="UD デジタル 教科書体 NK-R" panose="02020400000000000000" pitchFamily="18" charset="-128"/>
                <a:ea typeface="UD デジタル 教科書体 NK-R" panose="02020400000000000000" pitchFamily="18" charset="-128"/>
              </a:rPr>
              <a:t>（詳細は裏面参照）</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7109247" y="4243614"/>
            <a:ext cx="3471599" cy="276999"/>
          </a:xfrm>
          <a:prstGeom prst="rect">
            <a:avLst/>
          </a:prstGeom>
          <a:noFill/>
        </p:spPr>
        <p:txBody>
          <a:bodyPr wrap="squar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室津港作業ヤード</a:t>
            </a:r>
            <a:r>
              <a:rPr kumimoji="1" lang="ja-JP" altLang="en-US" sz="900" dirty="0" smtClean="0">
                <a:latin typeface="UD デジタル 教科書体 NK-R" panose="02020400000000000000" pitchFamily="18" charset="-128"/>
                <a:ea typeface="UD デジタル 教科書体 NK-R" panose="02020400000000000000" pitchFamily="18" charset="-128"/>
              </a:rPr>
              <a:t>（高知県室戸市浮津字河ノ渕</a:t>
            </a:r>
            <a:r>
              <a:rPr kumimoji="1" lang="en-US" altLang="ja-JP" sz="900" dirty="0" smtClean="0">
                <a:latin typeface="UD デジタル 教科書体 NK-R" panose="02020400000000000000" pitchFamily="18" charset="-128"/>
                <a:ea typeface="UD デジタル 教科書体 NK-R" panose="02020400000000000000" pitchFamily="18" charset="-128"/>
              </a:rPr>
              <a:t>2474</a:t>
            </a:r>
            <a:r>
              <a:rPr kumimoji="1" lang="ja-JP" altLang="en-US" sz="900" dirty="0" smtClean="0">
                <a:latin typeface="UD デジタル 教科書体 NK-R" panose="02020400000000000000" pitchFamily="18" charset="-128"/>
                <a:ea typeface="UD デジタル 教科書体 NK-R" panose="02020400000000000000" pitchFamily="18" charset="-128"/>
              </a:rPr>
              <a:t>番</a:t>
            </a:r>
            <a:r>
              <a:rPr kumimoji="1" lang="en-US" altLang="ja-JP" sz="900" dirty="0" smtClean="0">
                <a:latin typeface="UD デジタル 教科書体 NK-R" panose="02020400000000000000" pitchFamily="18" charset="-128"/>
                <a:ea typeface="UD デジタル 教科書体 NK-R" panose="02020400000000000000" pitchFamily="18" charset="-128"/>
              </a:rPr>
              <a:t>4</a:t>
            </a:r>
            <a:r>
              <a:rPr kumimoji="1" lang="ja-JP" altLang="en-US" sz="900" dirty="0" smtClean="0">
                <a:latin typeface="UD デジタル 教科書体 NK-R" panose="02020400000000000000" pitchFamily="18" charset="-128"/>
                <a:ea typeface="UD デジタル 教科書体 NK-R" panose="02020400000000000000" pitchFamily="18" charset="-128"/>
              </a:rPr>
              <a:t>）</a:t>
            </a:r>
            <a:endParaRPr kumimoji="1" lang="en-US" altLang="ja-JP" sz="900" dirty="0" smtClean="0">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p:cNvSpPr txBox="1"/>
          <p:nvPr/>
        </p:nvSpPr>
        <p:spPr>
          <a:xfrm>
            <a:off x="7109247" y="7852472"/>
            <a:ext cx="2320435" cy="446276"/>
          </a:xfrm>
          <a:prstGeom prst="rect">
            <a:avLst/>
          </a:prstGeom>
          <a:noFill/>
        </p:spPr>
        <p:txBody>
          <a:bodyPr wrap="squar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軽食販売有り</a:t>
            </a:r>
            <a:r>
              <a:rPr kumimoji="1" lang="ja-JP" altLang="en-US" sz="1400" dirty="0" smtClean="0">
                <a:latin typeface="UD デジタル 教科書体 NK-R" panose="02020400000000000000" pitchFamily="18" charset="-128"/>
                <a:ea typeface="UD デジタル 教科書体 NK-R" panose="02020400000000000000" pitchFamily="18" charset="-128"/>
              </a:rPr>
              <a:t>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800" dirty="0" smtClean="0">
                <a:latin typeface="UD デジタル 教科書体 NK-R" panose="02020400000000000000" pitchFamily="18" charset="-128"/>
                <a:ea typeface="UD デジタル 教科書体 NK-R" panose="02020400000000000000" pitchFamily="18" charset="-128"/>
              </a:rPr>
              <a:t>※</a:t>
            </a:r>
            <a:r>
              <a:rPr kumimoji="1" lang="ja-JP" altLang="en-US" sz="800" dirty="0" smtClean="0">
                <a:latin typeface="UD デジタル 教科書体 NK-R" panose="02020400000000000000" pitchFamily="18" charset="-128"/>
                <a:ea typeface="UD デジタル 教科書体 NK-R" panose="02020400000000000000" pitchFamily="18" charset="-128"/>
              </a:rPr>
              <a:t>飲食ブースをご活用ください。</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rot="3451998">
            <a:off x="5045846" y="7801922"/>
            <a:ext cx="78573" cy="469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5106607" y="7742473"/>
            <a:ext cx="793207" cy="128685"/>
            <a:chOff x="4857448" y="8271719"/>
            <a:chExt cx="793207" cy="128685"/>
          </a:xfrm>
        </p:grpSpPr>
        <p:sp>
          <p:nvSpPr>
            <p:cNvPr id="5" name="テキスト ボックス 4"/>
            <p:cNvSpPr txBox="1"/>
            <p:nvPr/>
          </p:nvSpPr>
          <p:spPr>
            <a:xfrm>
              <a:off x="5147152" y="8271719"/>
              <a:ext cx="503503" cy="128685"/>
            </a:xfrm>
            <a:prstGeom prst="rect">
              <a:avLst/>
            </a:prstGeom>
            <a:solidFill>
              <a:schemeClr val="bg1"/>
            </a:solidFill>
            <a:ln w="12700">
              <a:solidFill>
                <a:schemeClr val="tx1"/>
              </a:solidFill>
            </a:ln>
          </p:spPr>
          <p:txBody>
            <a:bodyPr wrap="square" lIns="36000" tIns="18000" rIns="36000" bIns="18000" rtlCol="0" anchor="ctr" anchorCtr="0">
              <a:spAutoFit/>
            </a:bodyPr>
            <a:lstStyle/>
            <a:p>
              <a:pPr algn="ctr"/>
              <a:r>
                <a:rPr kumimoji="1" lang="ja-JP" altLang="en-US" sz="600" b="1" dirty="0" smtClean="0">
                  <a:latin typeface="ＭＳ Ｐゴシック" panose="020B0600070205080204" pitchFamily="50" charset="-128"/>
                  <a:ea typeface="ＭＳ Ｐゴシック" panose="020B0600070205080204" pitchFamily="50" charset="-128"/>
                </a:rPr>
                <a:t>飲食ブース</a:t>
              </a:r>
              <a:endParaRPr kumimoji="1" lang="ja-JP" altLang="en-US" sz="600" b="1" dirty="0">
                <a:latin typeface="ＭＳ Ｐゴシック" panose="020B0600070205080204" pitchFamily="50" charset="-128"/>
                <a:ea typeface="ＭＳ Ｐゴシック" panose="020B0600070205080204" pitchFamily="50" charset="-128"/>
              </a:endParaRPr>
            </a:p>
          </p:txBody>
        </p:sp>
        <p:cxnSp>
          <p:nvCxnSpPr>
            <p:cNvPr id="8" name="直線矢印コネクタ 7"/>
            <p:cNvCxnSpPr/>
            <p:nvPr/>
          </p:nvCxnSpPr>
          <p:spPr>
            <a:xfrm flipH="1">
              <a:off x="4857448" y="8308898"/>
              <a:ext cx="290897" cy="18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 name="テキスト ボックス 15"/>
          <p:cNvSpPr txBox="1"/>
          <p:nvPr/>
        </p:nvSpPr>
        <p:spPr>
          <a:xfrm>
            <a:off x="73370" y="-193100"/>
            <a:ext cx="6901861" cy="1569660"/>
          </a:xfrm>
          <a:prstGeom prst="rect">
            <a:avLst/>
          </a:prstGeom>
          <a:noFill/>
          <a:ln w="12700">
            <a:noFill/>
          </a:ln>
        </p:spPr>
        <p:txBody>
          <a:bodyPr vert="horz" wrap="square" rtlCol="0">
            <a:spAutoFit/>
          </a:bodyPr>
          <a:lstStyle/>
          <a:p>
            <a:r>
              <a:rPr kumimoji="1" lang="ja-JP" altLang="en-US" sz="9600" b="1" spc="300" dirty="0" smtClean="0">
                <a:ln w="12700">
                  <a:solidFill>
                    <a:srgbClr val="FFC000"/>
                  </a:solidFill>
                </a:ln>
                <a:solidFill>
                  <a:srgbClr val="FFFF00"/>
                </a:solidFill>
                <a:effectLst>
                  <a:glow>
                    <a:schemeClr val="accent1">
                      <a:alpha val="40000"/>
                    </a:schemeClr>
                  </a:glow>
                </a:effectLst>
                <a:latin typeface="HGS明朝E" panose="02020900000000000000" pitchFamily="18" charset="-128"/>
                <a:ea typeface="HGS明朝E" panose="02020900000000000000" pitchFamily="18" charset="-128"/>
              </a:rPr>
              <a:t>第</a:t>
            </a:r>
            <a:r>
              <a:rPr kumimoji="1" lang="en-US" altLang="ja-JP" sz="9600" b="1" spc="300" dirty="0" smtClean="0">
                <a:ln w="12700">
                  <a:solidFill>
                    <a:srgbClr val="FFC000"/>
                  </a:solidFill>
                </a:ln>
                <a:solidFill>
                  <a:srgbClr val="FFFF00"/>
                </a:solidFill>
                <a:effectLst>
                  <a:glow>
                    <a:schemeClr val="accent1">
                      <a:alpha val="40000"/>
                    </a:schemeClr>
                  </a:glow>
                </a:effectLst>
                <a:latin typeface="HGS明朝E" panose="02020900000000000000" pitchFamily="18" charset="-128"/>
                <a:ea typeface="HGS明朝E" panose="02020900000000000000" pitchFamily="18" charset="-128"/>
              </a:rPr>
              <a:t>3</a:t>
            </a:r>
            <a:r>
              <a:rPr kumimoji="1" lang="ja-JP" altLang="en-US" sz="9600" b="1" spc="300" dirty="0" smtClean="0">
                <a:ln w="12700">
                  <a:solidFill>
                    <a:srgbClr val="FFC000"/>
                  </a:solidFill>
                </a:ln>
                <a:solidFill>
                  <a:srgbClr val="FFFF00"/>
                </a:solidFill>
                <a:effectLst>
                  <a:glow>
                    <a:schemeClr val="accent1">
                      <a:alpha val="40000"/>
                    </a:schemeClr>
                  </a:glow>
                </a:effectLst>
                <a:latin typeface="HGS明朝E" panose="02020900000000000000" pitchFamily="18" charset="-128"/>
                <a:ea typeface="HGS明朝E" panose="02020900000000000000" pitchFamily="18" charset="-128"/>
              </a:rPr>
              <a:t>回</a:t>
            </a:r>
            <a:r>
              <a:rPr kumimoji="1" lang="ja-JP" altLang="en-US" sz="9000" b="1" spc="-300" dirty="0" smtClean="0">
                <a:ln w="12700">
                  <a:solidFill>
                    <a:schemeClr val="accent1">
                      <a:lumMod val="75000"/>
                    </a:schemeClr>
                  </a:solidFill>
                </a:ln>
                <a:solidFill>
                  <a:srgbClr val="00B0F0"/>
                </a:solidFill>
                <a:effectLst>
                  <a:glow>
                    <a:schemeClr val="accent1">
                      <a:alpha val="40000"/>
                    </a:schemeClr>
                  </a:glow>
                </a:effectLst>
                <a:latin typeface="HGS明朝E" panose="02020900000000000000" pitchFamily="18" charset="-128"/>
                <a:ea typeface="HGS明朝E" panose="02020900000000000000" pitchFamily="18" charset="-128"/>
              </a:rPr>
              <a:t>室津港</a:t>
            </a:r>
            <a:endParaRPr kumimoji="1" lang="ja-JP" altLang="en-US" sz="9000" b="1" spc="-300" dirty="0">
              <a:ln w="12700">
                <a:solidFill>
                  <a:schemeClr val="accent1">
                    <a:lumMod val="75000"/>
                  </a:schemeClr>
                </a:solidFill>
              </a:ln>
              <a:solidFill>
                <a:srgbClr val="00B0F0"/>
              </a:solidFill>
              <a:effectLst>
                <a:glow>
                  <a:schemeClr val="accent1">
                    <a:alpha val="40000"/>
                  </a:schemeClr>
                </a:glow>
              </a:effectLst>
              <a:latin typeface="HGS明朝E" panose="02020900000000000000" pitchFamily="18" charset="-128"/>
              <a:ea typeface="HGS明朝E" panose="02020900000000000000" pitchFamily="18" charset="-128"/>
            </a:endParaRPr>
          </a:p>
        </p:txBody>
      </p:sp>
      <p:sp>
        <p:nvSpPr>
          <p:cNvPr id="32" name="テキスト ボックス 31"/>
          <p:cNvSpPr txBox="1"/>
          <p:nvPr/>
        </p:nvSpPr>
        <p:spPr>
          <a:xfrm>
            <a:off x="5390967" y="1198053"/>
            <a:ext cx="1569660" cy="4730151"/>
          </a:xfrm>
          <a:prstGeom prst="rect">
            <a:avLst/>
          </a:prstGeom>
          <a:noFill/>
          <a:ln>
            <a:noFill/>
          </a:ln>
        </p:spPr>
        <p:txBody>
          <a:bodyPr vert="eaVert" wrap="square" rtlCol="0">
            <a:spAutoFit/>
          </a:bodyPr>
          <a:lstStyle/>
          <a:p>
            <a:r>
              <a:rPr kumimoji="1" lang="ja-JP" altLang="en-US" sz="9000" b="1" spc="-300" dirty="0" smtClean="0">
                <a:ln w="12700">
                  <a:solidFill>
                    <a:srgbClr val="C00000"/>
                  </a:solidFill>
                </a:ln>
                <a:solidFill>
                  <a:srgbClr val="FF0000"/>
                </a:solidFill>
                <a:effectLst>
                  <a:glow>
                    <a:schemeClr val="accent1">
                      <a:alpha val="40000"/>
                    </a:schemeClr>
                  </a:glow>
                </a:effectLst>
                <a:latin typeface="HGS明朝E" panose="02020900000000000000" pitchFamily="18" charset="-128"/>
                <a:ea typeface="HGS明朝E" panose="02020900000000000000" pitchFamily="18" charset="-128"/>
              </a:rPr>
              <a:t>釣り</a:t>
            </a:r>
            <a:r>
              <a:rPr kumimoji="1" lang="ja-JP" altLang="en-US" sz="9000" b="1" spc="-300" dirty="0" smtClean="0">
                <a:ln w="12700">
                  <a:solidFill>
                    <a:srgbClr val="FFFF00"/>
                  </a:solidFill>
                </a:ln>
                <a:solidFill>
                  <a:srgbClr val="FFC000"/>
                </a:solidFill>
                <a:effectLst>
                  <a:glow>
                    <a:schemeClr val="accent1">
                      <a:alpha val="40000"/>
                    </a:schemeClr>
                  </a:glow>
                </a:effectLst>
                <a:latin typeface="HGS明朝E" panose="02020900000000000000" pitchFamily="18" charset="-128"/>
                <a:ea typeface="HGS明朝E" panose="02020900000000000000" pitchFamily="18" charset="-128"/>
              </a:rPr>
              <a:t>大会</a:t>
            </a:r>
            <a:endParaRPr kumimoji="1" lang="ja-JP" altLang="en-US" sz="9000" b="1" spc="-300" dirty="0">
              <a:ln w="12700">
                <a:solidFill>
                  <a:srgbClr val="FFFF00"/>
                </a:solidFill>
              </a:ln>
              <a:solidFill>
                <a:srgbClr val="FFC000"/>
              </a:solidFill>
              <a:effectLst>
                <a:glow>
                  <a:schemeClr val="accent1">
                    <a:alpha val="40000"/>
                  </a:schemeClr>
                </a:glow>
              </a:effectLst>
              <a:latin typeface="HGS明朝E" panose="02020900000000000000" pitchFamily="18" charset="-128"/>
              <a:ea typeface="HGS明朝E" panose="02020900000000000000" pitchFamily="18" charset="-128"/>
            </a:endParaRPr>
          </a:p>
        </p:txBody>
      </p:sp>
      <p:sp>
        <p:nvSpPr>
          <p:cNvPr id="4" name="ハート 3"/>
          <p:cNvSpPr/>
          <p:nvPr/>
        </p:nvSpPr>
        <p:spPr>
          <a:xfrm>
            <a:off x="119663" y="2290670"/>
            <a:ext cx="2493868" cy="1449141"/>
          </a:xfrm>
          <a:prstGeom prst="heart">
            <a:avLst/>
          </a:prstGeom>
          <a:blipFill dpi="0" rotWithShape="1">
            <a:blip r:embed="rId4">
              <a:alphaModFix amt="32000"/>
            </a:blip>
            <a:srcRect/>
            <a:tile tx="0" ty="0" sx="100000" sy="100000" flip="none" algn="tl"/>
          </a:blipFill>
          <a:ln>
            <a:solidFill>
              <a:srgbClr val="CC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F7DE4E5-DC17-4F46-81EE-89D7FFB40955}"/>
              </a:ext>
            </a:extLst>
          </p:cNvPr>
          <p:cNvSpPr txBox="1"/>
          <p:nvPr/>
        </p:nvSpPr>
        <p:spPr>
          <a:xfrm>
            <a:off x="3136554" y="3631047"/>
            <a:ext cx="1572606" cy="400110"/>
          </a:xfrm>
          <a:prstGeom prst="rect">
            <a:avLst/>
          </a:prstGeom>
          <a:noFill/>
          <a:effectLst/>
        </p:spPr>
        <p:txBody>
          <a:bodyPr wrap="square" rtlCol="0">
            <a:spAutoFit/>
          </a:bodyPr>
          <a:lstStyle/>
          <a:p>
            <a:pPr algn="ctr"/>
            <a:r>
              <a:rPr kumimoji="1" lang="en-US" altLang="ja-JP" sz="2000" b="1" dirty="0" smtClean="0">
                <a:ln w="6600">
                  <a:solidFill>
                    <a:schemeClr val="bg1"/>
                  </a:solidFill>
                  <a:prstDash val="solid"/>
                </a:ln>
                <a:solidFill>
                  <a:srgbClr val="FF0000"/>
                </a:solidFill>
                <a:effectLst>
                  <a:outerShdw dist="38100" dir="2700000" algn="tl" rotWithShape="0">
                    <a:srgbClr val="0070C0"/>
                  </a:outerShdw>
                </a:effectLst>
                <a:latin typeface="HGS創英角ﾎﾟｯﾌﾟ体" panose="040B0A00000000000000" pitchFamily="50" charset="-128"/>
                <a:ea typeface="HGS創英角ﾎﾟｯﾌﾟ体" panose="040B0A00000000000000" pitchFamily="50" charset="-128"/>
              </a:rPr>
              <a:t>※</a:t>
            </a:r>
            <a:r>
              <a:rPr kumimoji="1" lang="ja-JP" altLang="en-US" sz="2000" b="1" dirty="0" smtClean="0">
                <a:ln w="6600">
                  <a:solidFill>
                    <a:schemeClr val="bg1"/>
                  </a:solidFill>
                  <a:prstDash val="solid"/>
                </a:ln>
                <a:solidFill>
                  <a:srgbClr val="FF0000"/>
                </a:solidFill>
                <a:effectLst>
                  <a:outerShdw dist="38100" dir="2700000" algn="tl" rotWithShape="0">
                    <a:srgbClr val="0070C0"/>
                  </a:outerShdw>
                </a:effectLst>
                <a:latin typeface="HGS創英角ﾎﾟｯﾌﾟ体" panose="040B0A00000000000000" pitchFamily="50" charset="-128"/>
                <a:ea typeface="HGS創英角ﾎﾟｯﾌﾟ体" panose="040B0A00000000000000" pitchFamily="50" charset="-128"/>
              </a:rPr>
              <a:t>少雨決行</a:t>
            </a:r>
            <a:endParaRPr kumimoji="1" lang="en-US" altLang="ja-JP" sz="1600" b="1" dirty="0">
              <a:ln w="6600">
                <a:noFill/>
                <a:prstDash val="solid"/>
              </a:ln>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328732" y="2698014"/>
            <a:ext cx="3390657" cy="830997"/>
          </a:xfrm>
          <a:prstGeom prst="rect">
            <a:avLst/>
          </a:prstGeom>
          <a:noFill/>
        </p:spPr>
        <p:txBody>
          <a:bodyPr wrap="square" rtlCol="0">
            <a:spAutoFit/>
          </a:bodyPr>
          <a:lstStyle/>
          <a:p>
            <a:pPr algn="ctr"/>
            <a:r>
              <a:rPr kumimoji="1" lang="ja-JP" altLang="en-US" sz="1600" dirty="0" smtClean="0">
                <a:latin typeface="UD デジタル 教科書体 NK-R" panose="02020400000000000000" pitchFamily="18" charset="-128"/>
                <a:ea typeface="UD デジタル 教科書体 NK-R" panose="02020400000000000000" pitchFamily="18" charset="-128"/>
              </a:rPr>
              <a:t>大切な人と釣ろう</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pPr algn="ctr"/>
            <a:r>
              <a:rPr kumimoji="1" lang="en-US" altLang="ja-JP" sz="1600" dirty="0" smtClean="0">
                <a:latin typeface="UD デジタル 教科書体 NK-R" panose="02020400000000000000" pitchFamily="18" charset="-128"/>
                <a:ea typeface="UD デジタル 教科書体 NK-R" panose="02020400000000000000" pitchFamily="18" charset="-128"/>
              </a:rPr>
              <a:t>in</a:t>
            </a:r>
          </a:p>
          <a:p>
            <a:pPr algn="ctr"/>
            <a:r>
              <a:rPr kumimoji="1" lang="ja-JP" altLang="en-US" sz="1600" dirty="0" smtClean="0">
                <a:latin typeface="UD デジタル 教科書体 NK-R" panose="02020400000000000000" pitchFamily="18" charset="-128"/>
                <a:ea typeface="UD デジタル 教科書体 NK-R" panose="02020400000000000000" pitchFamily="18" charset="-128"/>
              </a:rPr>
              <a:t>恋人</a:t>
            </a:r>
            <a:r>
              <a:rPr kumimoji="1" lang="ja-JP" altLang="en-US" sz="1600" dirty="0" smtClean="0">
                <a:latin typeface="UD デジタル 教科書体 NK-R" panose="02020400000000000000" pitchFamily="18" charset="-128"/>
                <a:ea typeface="UD デジタル 教科書体 NK-R" panose="02020400000000000000" pitchFamily="18" charset="-128"/>
              </a:rPr>
              <a:t>の</a:t>
            </a:r>
            <a:r>
              <a:rPr kumimoji="1" lang="ja-JP" altLang="en-US" sz="1600" dirty="0" smtClean="0">
                <a:latin typeface="UD デジタル 教科書体 NK-R" panose="02020400000000000000" pitchFamily="18" charset="-128"/>
                <a:ea typeface="UD デジタル 教科書体 NK-R" panose="02020400000000000000" pitchFamily="18" charset="-128"/>
              </a:rPr>
              <a:t>聖地</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p:txBody>
      </p:sp>
      <p:pic>
        <p:nvPicPr>
          <p:cNvPr id="12" name="図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46529" y="8958518"/>
            <a:ext cx="1673015" cy="916115"/>
          </a:xfrm>
          <a:prstGeom prst="rect">
            <a:avLst/>
          </a:prstGeom>
        </p:spPr>
      </p:pic>
      <p:sp>
        <p:nvSpPr>
          <p:cNvPr id="11" name="テキスト ボックス 10"/>
          <p:cNvSpPr txBox="1"/>
          <p:nvPr/>
        </p:nvSpPr>
        <p:spPr>
          <a:xfrm>
            <a:off x="7150991" y="6174613"/>
            <a:ext cx="2398756" cy="276999"/>
          </a:xfrm>
          <a:prstGeom prst="rect">
            <a:avLst/>
          </a:prstGeom>
          <a:noFill/>
        </p:spPr>
        <p:txBody>
          <a:bodyPr wrap="square" rtlCol="0">
            <a:spAutoFit/>
          </a:bodyPr>
          <a:lstStyle/>
          <a:p>
            <a:pPr algn="ctr"/>
            <a:r>
              <a:rPr kumimoji="1" lang="ja-JP" altLang="en-US" sz="1200" dirty="0" smtClean="0"/>
              <a:t>恋人と一緒に釣りませんか？</a:t>
            </a:r>
            <a:endParaRPr kumimoji="1" lang="ja-JP" altLang="en-US" sz="1200" dirty="0"/>
          </a:p>
        </p:txBody>
      </p:sp>
      <p:graphicFrame>
        <p:nvGraphicFramePr>
          <p:cNvPr id="14" name="表 13"/>
          <p:cNvGraphicFramePr>
            <a:graphicFrameLocks noGrp="1"/>
          </p:cNvGraphicFramePr>
          <p:nvPr>
            <p:extLst>
              <p:ext uri="{D42A27DB-BD31-4B8C-83A1-F6EECF244321}">
                <p14:modId xmlns:p14="http://schemas.microsoft.com/office/powerpoint/2010/main" val="2833493942"/>
              </p:ext>
            </p:extLst>
          </p:nvPr>
        </p:nvGraphicFramePr>
        <p:xfrm>
          <a:off x="91656" y="5634763"/>
          <a:ext cx="4680000" cy="2857955"/>
        </p:xfrm>
        <a:graphic>
          <a:graphicData uri="http://schemas.openxmlformats.org/drawingml/2006/table">
            <a:tbl>
              <a:tblPr firstRow="1" bandRow="1">
                <a:tableStyleId>{5C22544A-7EE6-4342-B048-85BDC9FD1C3A}</a:tableStyleId>
              </a:tblPr>
              <a:tblGrid>
                <a:gridCol w="1048914">
                  <a:extLst>
                    <a:ext uri="{9D8B030D-6E8A-4147-A177-3AD203B41FA5}">
                      <a16:colId xmlns:a16="http://schemas.microsoft.com/office/drawing/2014/main" val="1741452596"/>
                    </a:ext>
                  </a:extLst>
                </a:gridCol>
                <a:gridCol w="3631086">
                  <a:extLst>
                    <a:ext uri="{9D8B030D-6E8A-4147-A177-3AD203B41FA5}">
                      <a16:colId xmlns:a16="http://schemas.microsoft.com/office/drawing/2014/main" val="1182453116"/>
                    </a:ext>
                  </a:extLst>
                </a:gridCol>
              </a:tblGrid>
              <a:tr h="32165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latin typeface="UD デジタル 教科書体 NK-R" panose="02020400000000000000" pitchFamily="18" charset="-128"/>
                          <a:ea typeface="UD デジタル 教科書体 NK-R" panose="02020400000000000000" pitchFamily="18" charset="-128"/>
                        </a:rPr>
                        <a:t>開催場所</a:t>
                      </a:r>
                    </a:p>
                  </a:txBody>
                  <a:tcPr anchor="ctr">
                    <a:solidFill>
                      <a:srgbClr val="FF99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室津港作業ヤード</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（高知県室戸市浮津</a:t>
                      </a:r>
                      <a:r>
                        <a:rPr kumimoji="1" lang="en-US" altLang="ja-JP" sz="1000" dirty="0" smtClean="0">
                          <a:solidFill>
                            <a:schemeClr val="tx1"/>
                          </a:solidFill>
                          <a:latin typeface="UD デジタル 教科書体 NK-R" panose="02020400000000000000" pitchFamily="18" charset="-128"/>
                          <a:ea typeface="UD デジタル 教科書体 NK-R" panose="02020400000000000000" pitchFamily="18" charset="-128"/>
                        </a:rPr>
                        <a:t>2474</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番</a:t>
                      </a:r>
                      <a:r>
                        <a:rPr kumimoji="1" lang="en-US" altLang="ja-JP" sz="1000" dirty="0" smtClean="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noFill/>
                  </a:tcPr>
                </a:tc>
                <a:extLst>
                  <a:ext uri="{0D108BD9-81ED-4DB2-BD59-A6C34878D82A}">
                    <a16:rowId xmlns:a16="http://schemas.microsoft.com/office/drawing/2014/main" val="3310795247"/>
                  </a:ext>
                </a:extLst>
              </a:tr>
              <a:tr h="321655">
                <a:tc>
                  <a:txBody>
                    <a:bodyPr/>
                    <a:lstStyle/>
                    <a:p>
                      <a:pPr algn="ctr"/>
                      <a:r>
                        <a:rPr kumimoji="1" lang="ja-JP" altLang="en-US" sz="1200" b="1" dirty="0" smtClean="0">
                          <a:solidFill>
                            <a:schemeClr val="bg1"/>
                          </a:solidFill>
                          <a:latin typeface="UD デジタル 教科書体 NK-R" panose="02020400000000000000" pitchFamily="18" charset="-128"/>
                          <a:ea typeface="UD デジタル 教科書体 NK-R" panose="02020400000000000000" pitchFamily="18" charset="-128"/>
                        </a:rPr>
                        <a:t>受付時間</a:t>
                      </a:r>
                      <a:endPar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rgbClr val="FF9900"/>
                    </a:solidFill>
                  </a:tcPr>
                </a:tc>
                <a:tc>
                  <a:txBody>
                    <a:bodyPr/>
                    <a:lstStyle/>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午前</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00</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30</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（詳細は裏面参照）</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4037791409"/>
                  </a:ext>
                </a:extLst>
              </a:tr>
              <a:tr h="321655">
                <a:tc>
                  <a:txBody>
                    <a:bodyPr/>
                    <a:lstStyle/>
                    <a:p>
                      <a:pPr algn="ctr"/>
                      <a:r>
                        <a:rPr kumimoji="1" lang="ja-JP" altLang="en-US" sz="1200" b="1" dirty="0" smtClean="0">
                          <a:solidFill>
                            <a:schemeClr val="bg1"/>
                          </a:solidFill>
                          <a:latin typeface="UD デジタル 教科書体 NK-R" panose="02020400000000000000" pitchFamily="18" charset="-128"/>
                          <a:ea typeface="UD デジタル 教科書体 NK-R" panose="02020400000000000000" pitchFamily="18" charset="-128"/>
                        </a:rPr>
                        <a:t>募集人員</a:t>
                      </a:r>
                      <a:endPar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rgbClr val="FF99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UD デジタル 教科書体 NK-R" panose="02020400000000000000" pitchFamily="18" charset="-128"/>
                          <a:ea typeface="UD デジタル 教科書体 NK-R" panose="02020400000000000000" pitchFamily="18" charset="-128"/>
                        </a:rPr>
                        <a:t>50</a:t>
                      </a:r>
                      <a:r>
                        <a:rPr kumimoji="1" lang="ja-JP" altLang="en-US" sz="1200" dirty="0" smtClean="0">
                          <a:latin typeface="UD デジタル 教科書体 NK-R" panose="02020400000000000000" pitchFamily="18" charset="-128"/>
                          <a:ea typeface="UD デジタル 教科書体 NK-R" panose="02020400000000000000" pitchFamily="18" charset="-128"/>
                        </a:rPr>
                        <a:t>名</a:t>
                      </a:r>
                      <a:r>
                        <a:rPr kumimoji="1" lang="ja-JP" altLang="en-US" sz="1200" dirty="0" smtClean="0">
                          <a:solidFill>
                            <a:srgbClr val="FF0000"/>
                          </a:solidFill>
                          <a:latin typeface="UD デジタル 教科書体 NK-R" panose="02020400000000000000" pitchFamily="18" charset="-128"/>
                          <a:ea typeface="UD デジタル 教科書体 NK-R" panose="02020400000000000000" pitchFamily="18" charset="-128"/>
                        </a:rPr>
                        <a:t>（カップルでの参加大歓迎）</a:t>
                      </a:r>
                      <a:r>
                        <a:rPr kumimoji="1" lang="en-US" altLang="ja-JP"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先着順</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3320206926"/>
                  </a:ext>
                </a:extLst>
              </a:tr>
              <a:tr h="321655">
                <a:tc>
                  <a:txBody>
                    <a:bodyPr/>
                    <a:lstStyle/>
                    <a:p>
                      <a:pPr algn="ctr"/>
                      <a:r>
                        <a:rPr kumimoji="1" lang="ja-JP" altLang="en-US" sz="1200" b="1" dirty="0" smtClean="0">
                          <a:solidFill>
                            <a:schemeClr val="bg1"/>
                          </a:solidFill>
                          <a:latin typeface="UD デジタル 教科書体 NK-R" panose="02020400000000000000" pitchFamily="18" charset="-128"/>
                          <a:ea typeface="UD デジタル 教科書体 NK-R" panose="02020400000000000000" pitchFamily="18" charset="-128"/>
                        </a:rPr>
                        <a:t>参加費</a:t>
                      </a:r>
                      <a:endPar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rgbClr val="FF9900"/>
                    </a:solidFill>
                  </a:tcPr>
                </a:tc>
                <a:tc>
                  <a:txBody>
                    <a:bodyPr/>
                    <a:lstStyle/>
                    <a:p>
                      <a:r>
                        <a:rPr kumimoji="1" lang="en-US" altLang="ja-JP" sz="1200" dirty="0" smtClean="0">
                          <a:latin typeface="UD デジタル 教科書体 NK-R" panose="02020400000000000000" pitchFamily="18" charset="-128"/>
                          <a:ea typeface="UD デジタル 教科書体 NK-R" panose="02020400000000000000" pitchFamily="18" charset="-128"/>
                        </a:rPr>
                        <a:t>2,000</a:t>
                      </a:r>
                      <a:r>
                        <a:rPr kumimoji="1" lang="ja-JP" altLang="en-US" sz="1200" dirty="0" smtClean="0">
                          <a:latin typeface="UD デジタル 教科書体 NK-R" panose="02020400000000000000" pitchFamily="18" charset="-128"/>
                          <a:ea typeface="UD デジタル 教科書体 NK-R" panose="02020400000000000000" pitchFamily="18" charset="-128"/>
                        </a:rPr>
                        <a:t>円（</a:t>
                      </a:r>
                      <a:r>
                        <a:rPr kumimoji="1" lang="en-US" altLang="ja-JP" sz="1200" dirty="0" smtClean="0">
                          <a:latin typeface="UD デジタル 教科書体 NK-R" panose="02020400000000000000" pitchFamily="18" charset="-128"/>
                          <a:ea typeface="UD デジタル 教科書体 NK-R" panose="02020400000000000000" pitchFamily="18" charset="-128"/>
                        </a:rPr>
                        <a:t>500</a:t>
                      </a:r>
                      <a:r>
                        <a:rPr kumimoji="1" lang="ja-JP" altLang="en-US" sz="1200" dirty="0" smtClean="0">
                          <a:latin typeface="UD デジタル 教科書体 NK-R" panose="02020400000000000000" pitchFamily="18" charset="-128"/>
                          <a:ea typeface="UD デジタル 教科書体 NK-R" panose="02020400000000000000" pitchFamily="18" charset="-128"/>
                        </a:rPr>
                        <a:t>円分の食事券付き）</a:t>
                      </a:r>
                      <a:endParaRPr kumimoji="1" lang="en-US" altLang="ja-JP" sz="2400" dirty="0" smtClean="0">
                        <a:latin typeface="UD デジタル 教科書体 NK-R" panose="02020400000000000000" pitchFamily="18" charset="-128"/>
                        <a:ea typeface="UD デジタル 教科書体 NK-R" panose="02020400000000000000" pitchFamily="18" charset="-128"/>
                      </a:endParaRPr>
                    </a:p>
                    <a:p>
                      <a:r>
                        <a:rPr kumimoji="1" lang="en-US" altLang="ja-JP" sz="800" dirty="0" smtClean="0">
                          <a:latin typeface="UD デジタル 教科書体 NK-R" panose="02020400000000000000" pitchFamily="18" charset="-128"/>
                          <a:ea typeface="UD デジタル 教科書体 NK-R" panose="02020400000000000000" pitchFamily="18" charset="-128"/>
                        </a:rPr>
                        <a:t>※</a:t>
                      </a:r>
                      <a:r>
                        <a:rPr kumimoji="1" lang="ja-JP" altLang="en-US" sz="800" dirty="0" smtClean="0">
                          <a:latin typeface="UD デジタル 教科書体 NK-R" panose="02020400000000000000" pitchFamily="18" charset="-128"/>
                          <a:ea typeface="UD デジタル 教科書体 NK-R" panose="02020400000000000000" pitchFamily="18" charset="-128"/>
                        </a:rPr>
                        <a:t>小学生以下無料（参加保護者１名に対して２名まで）</a:t>
                      </a:r>
                      <a:endParaRPr kumimoji="1" lang="ja-JP" altLang="en-US" sz="800" dirty="0">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1390541412"/>
                  </a:ext>
                </a:extLst>
              </a:tr>
              <a:tr h="321655">
                <a:tc>
                  <a:txBody>
                    <a:bodyPr/>
                    <a:lstStyle/>
                    <a:p>
                      <a:pPr algn="ctr"/>
                      <a:r>
                        <a:rPr kumimoji="1" lang="ja-JP" altLang="en-US" sz="1200" b="1" dirty="0" smtClean="0">
                          <a:solidFill>
                            <a:schemeClr val="bg1"/>
                          </a:solidFill>
                          <a:latin typeface="UD デジタル 教科書体 NK-R" panose="02020400000000000000" pitchFamily="18" charset="-128"/>
                          <a:ea typeface="UD デジタル 教科書体 NK-R" panose="02020400000000000000" pitchFamily="18" charset="-128"/>
                        </a:rPr>
                        <a:t>申込方法</a:t>
                      </a:r>
                      <a:endPar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rgbClr val="FF9900"/>
                    </a:solidFill>
                  </a:tcPr>
                </a:tc>
                <a:tc>
                  <a:txBody>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申込用紙に必要事項をご記入のうえ、</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郵送または</a:t>
                      </a:r>
                      <a:r>
                        <a:rPr kumimoji="1" lang="en-US" altLang="ja-JP" sz="1200" dirty="0" smtClean="0">
                          <a:latin typeface="UD デジタル 教科書体 NK-R" panose="02020400000000000000" pitchFamily="18" charset="-128"/>
                          <a:ea typeface="UD デジタル 教科書体 NK-R" panose="02020400000000000000" pitchFamily="18" charset="-128"/>
                        </a:rPr>
                        <a:t>FAX</a:t>
                      </a:r>
                      <a:r>
                        <a:rPr kumimoji="1" lang="ja-JP" altLang="en-US" sz="1200" dirty="0" smtClean="0">
                          <a:latin typeface="UD デジタル 教科書体 NK-R" panose="02020400000000000000" pitchFamily="18" charset="-128"/>
                          <a:ea typeface="UD デジタル 教科書体 NK-R" panose="02020400000000000000" pitchFamily="18" charset="-128"/>
                        </a:rPr>
                        <a:t>でお申し込みください。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147123485"/>
                  </a:ext>
                </a:extLst>
              </a:tr>
              <a:tr h="321655">
                <a:tc>
                  <a:txBody>
                    <a:bodyPr/>
                    <a:lstStyle/>
                    <a:p>
                      <a:pPr algn="ctr"/>
                      <a:r>
                        <a:rPr kumimoji="1" lang="ja-JP" altLang="en-US" sz="1200" b="1" dirty="0" smtClean="0">
                          <a:solidFill>
                            <a:schemeClr val="bg1"/>
                          </a:solidFill>
                          <a:latin typeface="UD デジタル 教科書体 NK-R" panose="02020400000000000000" pitchFamily="18" charset="-128"/>
                          <a:ea typeface="UD デジタル 教科書体 NK-R" panose="02020400000000000000" pitchFamily="18" charset="-128"/>
                        </a:rPr>
                        <a:t>申込〆切</a:t>
                      </a:r>
                      <a:endPar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rgbClr val="FF99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u="sng" dirty="0" smtClean="0">
                          <a:latin typeface="UD デジタル 教科書体 NK-R" panose="02020400000000000000" pitchFamily="18" charset="-128"/>
                          <a:ea typeface="UD デジタル 教科書体 NK-R" panose="02020400000000000000" pitchFamily="18" charset="-128"/>
                        </a:rPr>
                        <a:t>令和</a:t>
                      </a:r>
                      <a:r>
                        <a:rPr kumimoji="1" lang="en-US" altLang="ja-JP" sz="1200" u="sng" dirty="0" smtClean="0">
                          <a:latin typeface="UD デジタル 教科書体 NK-R" panose="02020400000000000000" pitchFamily="18" charset="-128"/>
                          <a:ea typeface="UD デジタル 教科書体 NK-R" panose="02020400000000000000" pitchFamily="18" charset="-128"/>
                        </a:rPr>
                        <a:t>4</a:t>
                      </a:r>
                      <a:r>
                        <a:rPr kumimoji="1" lang="ja-JP" altLang="en-US" sz="1200" u="sng" dirty="0" smtClean="0">
                          <a:latin typeface="UD デジタル 教科書体 NK-R" panose="02020400000000000000" pitchFamily="18" charset="-128"/>
                          <a:ea typeface="UD デジタル 教科書体 NK-R" panose="02020400000000000000" pitchFamily="18" charset="-128"/>
                        </a:rPr>
                        <a:t>年</a:t>
                      </a:r>
                      <a:r>
                        <a:rPr kumimoji="1" lang="en-US" altLang="ja-JP" sz="1200" u="sng" dirty="0" smtClean="0">
                          <a:latin typeface="UD デジタル 教科書体 NK-R" panose="02020400000000000000" pitchFamily="18" charset="-128"/>
                          <a:ea typeface="UD デジタル 教科書体 NK-R" panose="02020400000000000000" pitchFamily="18" charset="-128"/>
                        </a:rPr>
                        <a:t>6</a:t>
                      </a:r>
                      <a:r>
                        <a:rPr kumimoji="1" lang="ja-JP" altLang="en-US" sz="1200" u="sng" dirty="0" smtClean="0">
                          <a:latin typeface="UD デジタル 教科書体 NK-R" panose="02020400000000000000" pitchFamily="18" charset="-128"/>
                          <a:ea typeface="UD デジタル 教科書体 NK-R" panose="02020400000000000000" pitchFamily="18" charset="-128"/>
                        </a:rPr>
                        <a:t>月</a:t>
                      </a:r>
                      <a:r>
                        <a:rPr kumimoji="1" lang="en-US" altLang="ja-JP" sz="1200" u="sng" dirty="0" smtClean="0">
                          <a:latin typeface="UD デジタル 教科書体 NK-R" panose="02020400000000000000" pitchFamily="18" charset="-128"/>
                          <a:ea typeface="UD デジタル 教科書体 NK-R" panose="02020400000000000000" pitchFamily="18" charset="-128"/>
                        </a:rPr>
                        <a:t>3</a:t>
                      </a:r>
                      <a:r>
                        <a:rPr kumimoji="1" lang="ja-JP" altLang="en-US" sz="1200" u="sng" dirty="0" smtClean="0">
                          <a:latin typeface="UD デジタル 教科書体 NK-R" panose="02020400000000000000" pitchFamily="18" charset="-128"/>
                          <a:ea typeface="UD デジタル 教科書体 NK-R" panose="02020400000000000000" pitchFamily="18" charset="-128"/>
                        </a:rPr>
                        <a:t>日（金）必着</a:t>
                      </a:r>
                    </a:p>
                  </a:txBody>
                  <a:tcPr anchor="ctr">
                    <a:noFill/>
                  </a:tcPr>
                </a:tc>
                <a:extLst>
                  <a:ext uri="{0D108BD9-81ED-4DB2-BD59-A6C34878D82A}">
                    <a16:rowId xmlns:a16="http://schemas.microsoft.com/office/drawing/2014/main" val="1753965462"/>
                  </a:ext>
                </a:extLst>
              </a:tr>
              <a:tr h="321655">
                <a:tc>
                  <a:txBody>
                    <a:bodyPr/>
                    <a:lstStyle/>
                    <a:p>
                      <a:pPr algn="ctr"/>
                      <a:r>
                        <a:rPr kumimoji="1" lang="ja-JP" altLang="en-US" sz="1200" b="1" dirty="0" smtClean="0">
                          <a:solidFill>
                            <a:schemeClr val="bg1"/>
                          </a:solidFill>
                          <a:latin typeface="UD デジタル 教科書体 NK-R" panose="02020400000000000000" pitchFamily="18" charset="-128"/>
                          <a:ea typeface="UD デジタル 教科書体 NK-R" panose="02020400000000000000" pitchFamily="18" charset="-128"/>
                        </a:rPr>
                        <a:t>関連行事</a:t>
                      </a:r>
                      <a:endPar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rgbClr val="FF99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UD デジタル 教科書体 NK-R" panose="02020400000000000000" pitchFamily="18" charset="-128"/>
                          <a:ea typeface="UD デジタル 教科書体 NK-R" panose="02020400000000000000" pitchFamily="18" charset="-128"/>
                        </a:rPr>
                        <a:t>避難港整備事業パネル展開催</a:t>
                      </a:r>
                    </a:p>
                  </a:txBody>
                  <a:tcPr anchor="ctr">
                    <a:noFill/>
                  </a:tcPr>
                </a:tc>
                <a:extLst>
                  <a:ext uri="{0D108BD9-81ED-4DB2-BD59-A6C34878D82A}">
                    <a16:rowId xmlns:a16="http://schemas.microsoft.com/office/drawing/2014/main" val="491829880"/>
                  </a:ext>
                </a:extLst>
              </a:tr>
              <a:tr h="321655">
                <a:tc>
                  <a:txBody>
                    <a:bodyPr/>
                    <a:lstStyle/>
                    <a:p>
                      <a:pPr algn="ctr"/>
                      <a:r>
                        <a:rPr kumimoji="1" lang="ja-JP" altLang="en-US" sz="1200" b="1" dirty="0" smtClean="0">
                          <a:solidFill>
                            <a:schemeClr val="bg1"/>
                          </a:solidFill>
                          <a:latin typeface="UD デジタル 教科書体 NK-R" panose="02020400000000000000" pitchFamily="18" charset="-128"/>
                          <a:ea typeface="UD デジタル 教科書体 NK-R" panose="02020400000000000000" pitchFamily="18" charset="-128"/>
                        </a:rPr>
                        <a:t>出店</a:t>
                      </a:r>
                      <a:endPar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rgbClr val="FF9900"/>
                    </a:solidFill>
                  </a:tcPr>
                </a:tc>
                <a:tc>
                  <a:txBody>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軽食販売有り　</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en-US" altLang="ja-JP" sz="800" dirty="0" smtClean="0">
                          <a:latin typeface="UD デジタル 教科書体 NK-R" panose="02020400000000000000" pitchFamily="18" charset="-128"/>
                          <a:ea typeface="UD デジタル 教科書体 NK-R" panose="02020400000000000000" pitchFamily="18" charset="-128"/>
                        </a:rPr>
                        <a:t>※</a:t>
                      </a:r>
                      <a:r>
                        <a:rPr kumimoji="1" lang="ja-JP" altLang="en-US" sz="800" dirty="0" smtClean="0">
                          <a:latin typeface="UD デジタル 教科書体 NK-R" panose="02020400000000000000" pitchFamily="18" charset="-128"/>
                          <a:ea typeface="UD デジタル 教科書体 NK-R" panose="02020400000000000000" pitchFamily="18" charset="-128"/>
                        </a:rPr>
                        <a:t>飲食ブースをご活用ください。</a:t>
                      </a:r>
                    </a:p>
                  </a:txBody>
                  <a:tcPr anchor="ctr">
                    <a:noFill/>
                  </a:tcPr>
                </a:tc>
                <a:extLst>
                  <a:ext uri="{0D108BD9-81ED-4DB2-BD59-A6C34878D82A}">
                    <a16:rowId xmlns:a16="http://schemas.microsoft.com/office/drawing/2014/main" val="1986652483"/>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747932147"/>
              </p:ext>
            </p:extLst>
          </p:nvPr>
        </p:nvGraphicFramePr>
        <p:xfrm>
          <a:off x="91657" y="8500209"/>
          <a:ext cx="6727886" cy="457200"/>
        </p:xfrm>
        <a:graphic>
          <a:graphicData uri="http://schemas.openxmlformats.org/drawingml/2006/table">
            <a:tbl>
              <a:tblPr firstRow="1" bandRow="1">
                <a:tableStyleId>{5C22544A-7EE6-4342-B048-85BDC9FD1C3A}</a:tableStyleId>
              </a:tblPr>
              <a:tblGrid>
                <a:gridCol w="1337093">
                  <a:extLst>
                    <a:ext uri="{9D8B030D-6E8A-4147-A177-3AD203B41FA5}">
                      <a16:colId xmlns:a16="http://schemas.microsoft.com/office/drawing/2014/main" val="2887152582"/>
                    </a:ext>
                  </a:extLst>
                </a:gridCol>
                <a:gridCol w="5390793">
                  <a:extLst>
                    <a:ext uri="{9D8B030D-6E8A-4147-A177-3AD203B41FA5}">
                      <a16:colId xmlns:a16="http://schemas.microsoft.com/office/drawing/2014/main" val="3911923561"/>
                    </a:ext>
                  </a:extLst>
                </a:gridCol>
              </a:tblGrid>
              <a:tr h="296131">
                <a:tc>
                  <a:txBody>
                    <a:bodyPr/>
                    <a:lstStyle/>
                    <a:p>
                      <a:pPr algn="ctr"/>
                      <a:r>
                        <a:rPr kumimoji="1" lang="ja-JP" altLang="en-US" sz="1200" dirty="0" smtClean="0">
                          <a:latin typeface="UD デジタル 教科書体 NK-R" panose="02020400000000000000" pitchFamily="18" charset="-128"/>
                          <a:ea typeface="UD デジタル 教科書体 NK-R" panose="02020400000000000000" pitchFamily="18" charset="-128"/>
                        </a:rPr>
                        <a:t>問合せ・申込先</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（一社）室戸市観光協会</a:t>
                      </a: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781-7101</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室戸市室戸岬町</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6939-4</a:t>
                      </a: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TEL&amp;FAX</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0887-22-0574</a:t>
                      </a:r>
                      <a:endPar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020765"/>
                  </a:ext>
                </a:extLst>
              </a:tr>
            </a:tbl>
          </a:graphicData>
        </a:graphic>
      </p:graphicFrame>
    </p:spTree>
    <p:extLst>
      <p:ext uri="{BB962C8B-B14F-4D97-AF65-F5344CB8AC3E}">
        <p14:creationId xmlns:p14="http://schemas.microsoft.com/office/powerpoint/2010/main" val="2290952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07" y="-194931"/>
            <a:ext cx="1886793" cy="1800000"/>
          </a:xfrm>
          <a:prstGeom prst="rect">
            <a:avLst/>
          </a:prstGeom>
        </p:spPr>
      </p:pic>
      <p:pic>
        <p:nvPicPr>
          <p:cNvPr id="6" name="図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0384" y="-194931"/>
            <a:ext cx="1886793" cy="1800000"/>
          </a:xfrm>
          <a:prstGeom prst="rect">
            <a:avLst/>
          </a:prstGeom>
        </p:spPr>
      </p:pic>
      <p:sp>
        <p:nvSpPr>
          <p:cNvPr id="7" name="テキスト ボックス 6"/>
          <p:cNvSpPr txBox="1"/>
          <p:nvPr/>
        </p:nvSpPr>
        <p:spPr>
          <a:xfrm>
            <a:off x="2014900" y="669686"/>
            <a:ext cx="2767584" cy="523220"/>
          </a:xfrm>
          <a:prstGeom prst="rect">
            <a:avLst/>
          </a:prstGeom>
          <a:noFill/>
        </p:spPr>
        <p:txBody>
          <a:bodyPr wrap="square" rtlCol="0">
            <a:spAutoFit/>
          </a:bodyPr>
          <a:lstStyle/>
          <a:p>
            <a:pPr algn="ctr"/>
            <a:r>
              <a:rPr kumimoji="1" lang="ja-JP" altLang="en-US" sz="2800" b="1" dirty="0">
                <a:latin typeface="UD デジタル 教科書体 NK-R" panose="02020400000000000000" pitchFamily="18" charset="-128"/>
                <a:ea typeface="UD デジタル 教科書体 NK-R" panose="02020400000000000000" pitchFamily="18" charset="-128"/>
              </a:rPr>
              <a:t>恋人</a:t>
            </a:r>
            <a:r>
              <a:rPr kumimoji="1" lang="ja-JP" altLang="en-US" sz="2800" b="1" dirty="0" smtClean="0">
                <a:latin typeface="UD デジタル 教科書体 NK-R" panose="02020400000000000000" pitchFamily="18" charset="-128"/>
                <a:ea typeface="UD デジタル 教科書体 NK-R" panose="02020400000000000000" pitchFamily="18" charset="-128"/>
              </a:rPr>
              <a:t>の聖地とは</a:t>
            </a:r>
            <a:endParaRPr kumimoji="1" lang="ja-JP" altLang="en-US" sz="2800" b="1" dirty="0">
              <a:latin typeface="UD デジタル 教科書体 NK-R" panose="02020400000000000000" pitchFamily="18" charset="-128"/>
              <a:ea typeface="UD デジタル 教科書体 NK-R" panose="02020400000000000000" pitchFamily="18" charset="-128"/>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16" y="7492570"/>
            <a:ext cx="2474652" cy="185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4606" y="7479870"/>
            <a:ext cx="2782800" cy="1942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7307" y="5135704"/>
            <a:ext cx="2781300" cy="185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891" y="5120504"/>
            <a:ext cx="2472002" cy="185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正方形/長方形 12"/>
          <p:cNvSpPr/>
          <p:nvPr/>
        </p:nvSpPr>
        <p:spPr>
          <a:xfrm>
            <a:off x="269366" y="7030082"/>
            <a:ext cx="2836099" cy="48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UD デジタル 教科書体 NK-R" panose="02020400000000000000" pitchFamily="18" charset="-128"/>
                <a:ea typeface="UD デジタル 教科書体 NK-R" panose="02020400000000000000" pitchFamily="18" charset="-128"/>
              </a:rPr>
              <a:t>スカイライン山頂展望台</a:t>
            </a: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561492" y="9388767"/>
            <a:ext cx="2336800" cy="48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UD デジタル 教科書体 NK-R" panose="02020400000000000000" pitchFamily="18" charset="-128"/>
                <a:ea typeface="UD デジタル 教科書体 NK-R" panose="02020400000000000000" pitchFamily="18" charset="-128"/>
              </a:rPr>
              <a:t>室戸岬灯台</a:t>
            </a: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p:cNvSpPr/>
          <p:nvPr/>
        </p:nvSpPr>
        <p:spPr>
          <a:xfrm>
            <a:off x="3425506" y="9435470"/>
            <a:ext cx="2791308" cy="48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UD デジタル 教科書体 NK-R" panose="02020400000000000000" pitchFamily="18" charset="-128"/>
                <a:ea typeface="UD デジタル 教科書体 NK-R" panose="02020400000000000000" pitchFamily="18" charset="-128"/>
              </a:rPr>
              <a:t>中岡慎太郎像上展望台</a:t>
            </a: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 name="正方形/長方形 16"/>
          <p:cNvSpPr/>
          <p:nvPr/>
        </p:nvSpPr>
        <p:spPr>
          <a:xfrm>
            <a:off x="3454730" y="7029340"/>
            <a:ext cx="2791308" cy="48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UD デジタル 教科書体 NK-R" panose="02020400000000000000" pitchFamily="18" charset="-128"/>
                <a:ea typeface="UD デジタル 教科書体 NK-R" panose="02020400000000000000" pitchFamily="18" charset="-128"/>
              </a:rPr>
              <a:t>「恋人の聖地」銘板</a:t>
            </a: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 name="角丸四角形吹き出し 23"/>
          <p:cNvSpPr/>
          <p:nvPr/>
        </p:nvSpPr>
        <p:spPr>
          <a:xfrm>
            <a:off x="269365" y="1443789"/>
            <a:ext cx="6311909" cy="3441032"/>
          </a:xfrm>
          <a:prstGeom prst="wedgeRoundRectCallout">
            <a:avLst>
              <a:gd name="adj1" fmla="val 33198"/>
              <a:gd name="adj2" fmla="val -57493"/>
              <a:gd name="adj3" fmla="val 16667"/>
            </a:avLst>
          </a:prstGeom>
          <a:pattFill prst="pct30">
            <a:fgClr>
              <a:srgbClr val="FFCCCC"/>
            </a:fgClr>
            <a:bgClr>
              <a:schemeClr val="bg1"/>
            </a:bgClr>
          </a:patt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メイリオ" panose="020B0604030504040204" pitchFamily="50" charset="-128"/>
                <a:ea typeface="メイリオ" panose="020B0604030504040204" pitchFamily="50" charset="-128"/>
              </a:rPr>
              <a:t>　</a:t>
            </a: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NPO</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法人地域活性化支援センターが実施して</a:t>
            </a: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いる</a:t>
            </a:r>
            <a:endParaRPr kumimoji="1" lang="en-US" altLang="ja-JP"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恋人の聖地プロジェクト」において</a:t>
            </a: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２００６年４月</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１日より、全国の観光地域の中からプロポーズにふさわしいロマンティックなスポットを「恋人の聖地」として選定しており、全国２００ヶ所以上が登録されております。</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　室戸市の室戸岬は「恋人の聖地」の認定を受けており、室戸市では</a:t>
            </a: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、室戸</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スカイライン沿いにあるスカイライン山頂展望台、室戸岬灯台、室戸岬の先端に立つ中岡慎太郎像の横から上る展望</a:t>
            </a: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台の３ヶ所に「</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恋人の聖地」</a:t>
            </a: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の文字</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が書かれた銘板</a:t>
            </a: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が展望</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台に設置されております。</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ja-JP" altLang="en-US" dirty="0"/>
          </a:p>
        </p:txBody>
      </p:sp>
    </p:spTree>
    <p:extLst>
      <p:ext uri="{BB962C8B-B14F-4D97-AF65-F5344CB8AC3E}">
        <p14:creationId xmlns:p14="http://schemas.microsoft.com/office/powerpoint/2010/main" val="255884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405"/>
            <a:ext cx="5915025" cy="710552"/>
          </a:xfrm>
        </p:spPr>
        <p:txBody>
          <a:bodyPr>
            <a:norm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第</a:t>
            </a:r>
            <a:r>
              <a:rPr lang="en-US" altLang="ja-JP" sz="2800" dirty="0">
                <a:latin typeface="UD デジタル 教科書体 NK-R" panose="02020400000000000000" pitchFamily="18" charset="-128"/>
                <a:ea typeface="UD デジタル 教科書体 NK-R" panose="02020400000000000000" pitchFamily="18" charset="-128"/>
              </a:rPr>
              <a:t>3</a:t>
            </a:r>
            <a:r>
              <a:rPr kumimoji="1" lang="ja-JP" altLang="en-US" sz="2800" dirty="0" smtClean="0">
                <a:latin typeface="UD デジタル 教科書体 NK-R" panose="02020400000000000000" pitchFamily="18" charset="-128"/>
                <a:ea typeface="UD デジタル 教科書体 NK-R" panose="02020400000000000000" pitchFamily="18" charset="-128"/>
              </a:rPr>
              <a:t>回　室津港釣り大会　開催要項　</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471487" y="2086123"/>
            <a:ext cx="6055922" cy="7286917"/>
          </a:xfrm>
        </p:spPr>
        <p:txBody>
          <a:bodyPr>
            <a:normAutofit/>
          </a:bodyPr>
          <a:lstStyle/>
          <a:p>
            <a:pPr marL="0" indent="0">
              <a:buNone/>
            </a:pPr>
            <a:r>
              <a:rPr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smtClean="0">
                <a:latin typeface="UD デジタル 教科書体 NK-R" panose="02020400000000000000" pitchFamily="18" charset="-128"/>
                <a:ea typeface="UD デジタル 教科書体 NK-R" panose="02020400000000000000" pitchFamily="18" charset="-128"/>
              </a:rPr>
              <a:t>大会詳細</a:t>
            </a:r>
            <a:r>
              <a:rPr kumimoji="1" lang="en-US" altLang="ja-JP" sz="1400" b="1" dirty="0" smtClean="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当日日程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200" dirty="0" smtClean="0">
                <a:latin typeface="UD デジタル 教科書体 NK-R" panose="02020400000000000000" pitchFamily="18" charset="-128"/>
                <a:ea typeface="UD デジタル 教科書体 NK-R" panose="02020400000000000000" pitchFamily="18" charset="-128"/>
              </a:rPr>
              <a:t>1.</a:t>
            </a:r>
            <a:r>
              <a:rPr lang="ja-JP" altLang="en-US" sz="1200" dirty="0" smtClean="0">
                <a:latin typeface="UD デジタル 教科書体 NK-R" panose="02020400000000000000" pitchFamily="18" charset="-128"/>
                <a:ea typeface="UD デジタル 教科書体 NK-R" panose="02020400000000000000" pitchFamily="18" charset="-128"/>
              </a:rPr>
              <a:t>受付時間：午前</a:t>
            </a:r>
            <a:r>
              <a:rPr lang="en-US" altLang="ja-JP" sz="1200" dirty="0" smtClean="0">
                <a:latin typeface="UD デジタル 教科書体 NK-R" panose="02020400000000000000" pitchFamily="18" charset="-128"/>
                <a:ea typeface="UD デジタル 教科書体 NK-R" panose="02020400000000000000" pitchFamily="18" charset="-128"/>
              </a:rPr>
              <a:t>7</a:t>
            </a: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00</a:t>
            </a: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7</a:t>
            </a: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30</a:t>
            </a:r>
            <a:r>
              <a:rPr lang="ja-JP" altLang="en-US" sz="1200" dirty="0" smtClean="0">
                <a:latin typeface="UD デジタル 教科書体 NK-R" panose="02020400000000000000" pitchFamily="18" charset="-128"/>
                <a:ea typeface="UD デジタル 教科書体 NK-R" panose="02020400000000000000" pitchFamily="18" charset="-128"/>
              </a:rPr>
              <a:t>　　　　</a:t>
            </a:r>
            <a:r>
              <a:rPr lang="en-US" altLang="ja-JP" sz="1200" dirty="0" smtClean="0">
                <a:latin typeface="UD デジタル 教科書体 NK-R" panose="02020400000000000000" pitchFamily="18" charset="-128"/>
                <a:ea typeface="UD デジタル 教科書体 NK-R" panose="02020400000000000000" pitchFamily="18" charset="-128"/>
              </a:rPr>
              <a:t>2.</a:t>
            </a:r>
            <a:r>
              <a:rPr lang="ja-JP" altLang="en-US" sz="1200" dirty="0" smtClean="0">
                <a:latin typeface="UD デジタル 教科書体 NK-R" panose="02020400000000000000" pitchFamily="18" charset="-128"/>
                <a:ea typeface="UD デジタル 教科書体 NK-R" panose="02020400000000000000" pitchFamily="18" charset="-128"/>
              </a:rPr>
              <a:t>開会式：午前</a:t>
            </a:r>
            <a:r>
              <a:rPr lang="en-US" altLang="ja-JP" sz="1200" dirty="0">
                <a:latin typeface="UD デジタル 教科書体 NK-R" panose="02020400000000000000" pitchFamily="18" charset="-128"/>
                <a:ea typeface="UD デジタル 教科書体 NK-R" panose="02020400000000000000" pitchFamily="18" charset="-128"/>
              </a:rPr>
              <a:t>7</a:t>
            </a: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30</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　　　　</a:t>
            </a:r>
            <a:r>
              <a:rPr lang="en-US" altLang="ja-JP" sz="1200" dirty="0" smtClean="0">
                <a:latin typeface="UD デジタル 教科書体 NK-R" panose="02020400000000000000" pitchFamily="18" charset="-128"/>
                <a:ea typeface="UD デジタル 教科書体 NK-R" panose="02020400000000000000" pitchFamily="18" charset="-128"/>
              </a:rPr>
              <a:t>3.</a:t>
            </a:r>
            <a:r>
              <a:rPr kumimoji="1" lang="ja-JP" altLang="en-US" sz="1200" dirty="0" smtClean="0">
                <a:latin typeface="UD デジタル 教科書体 NK-R" panose="02020400000000000000" pitchFamily="18" charset="-128"/>
                <a:ea typeface="UD デジタル 教科書体 NK-R" panose="02020400000000000000" pitchFamily="18" charset="-128"/>
              </a:rPr>
              <a:t>釣り開始</a:t>
            </a:r>
            <a:r>
              <a:rPr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午前</a:t>
            </a:r>
            <a:r>
              <a:rPr kumimoji="1" lang="en-US" altLang="ja-JP" sz="1200" dirty="0" smtClean="0">
                <a:latin typeface="UD デジタル 教科書体 NK-R" panose="02020400000000000000" pitchFamily="18" charset="-128"/>
                <a:ea typeface="UD デジタル 教科書体 NK-R" panose="02020400000000000000" pitchFamily="18" charset="-128"/>
              </a:rPr>
              <a:t>8</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00</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200" dirty="0" smtClean="0">
                <a:latin typeface="UD デジタル 教科書体 NK-R" panose="02020400000000000000" pitchFamily="18" charset="-128"/>
                <a:ea typeface="UD デジタル 教科書体 NK-R" panose="02020400000000000000" pitchFamily="18" charset="-128"/>
              </a:rPr>
              <a:t>4.</a:t>
            </a:r>
            <a:r>
              <a:rPr lang="ja-JP" altLang="en-US" sz="1200" dirty="0" smtClean="0">
                <a:latin typeface="UD デジタル 教科書体 NK-R" panose="02020400000000000000" pitchFamily="18" charset="-128"/>
                <a:ea typeface="UD デジタル 教科書体 NK-R" panose="02020400000000000000" pitchFamily="18" charset="-128"/>
              </a:rPr>
              <a:t>納竿時間：午後</a:t>
            </a:r>
            <a:r>
              <a:rPr lang="en-US" altLang="ja-JP" sz="1200" dirty="0" smtClean="0">
                <a:latin typeface="UD デジタル 教科書体 NK-R" panose="02020400000000000000" pitchFamily="18" charset="-128"/>
                <a:ea typeface="UD デジタル 教科書体 NK-R" panose="02020400000000000000" pitchFamily="18" charset="-128"/>
              </a:rPr>
              <a:t>3</a:t>
            </a: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00</a:t>
            </a:r>
            <a:r>
              <a:rPr lang="ja-JP" altLang="en-US" sz="1200" dirty="0" smtClean="0">
                <a:latin typeface="UD デジタル 教科書体 NK-R" panose="02020400000000000000" pitchFamily="18" charset="-128"/>
                <a:ea typeface="UD デジタル 教科書体 NK-R" panose="02020400000000000000" pitchFamily="18" charset="-128"/>
              </a:rPr>
              <a:t>　　　　　　　　　 　</a:t>
            </a:r>
            <a:r>
              <a:rPr lang="en-US" altLang="ja-JP" sz="1200" dirty="0" smtClean="0">
                <a:latin typeface="UD デジタル 教科書体 NK-R" panose="02020400000000000000" pitchFamily="18" charset="-128"/>
                <a:ea typeface="UD デジタル 教科書体 NK-R" panose="02020400000000000000" pitchFamily="18" charset="-128"/>
              </a:rPr>
              <a:t>5.</a:t>
            </a:r>
            <a:r>
              <a:rPr lang="ja-JP" altLang="en-US" sz="1200" dirty="0" smtClean="0">
                <a:latin typeface="UD デジタル 教科書体 NK-R" panose="02020400000000000000" pitchFamily="18" charset="-128"/>
                <a:ea typeface="UD デジタル 教科書体 NK-R" panose="02020400000000000000" pitchFamily="18" charset="-128"/>
              </a:rPr>
              <a:t>計量・表彰式：午後</a:t>
            </a:r>
            <a:r>
              <a:rPr lang="en-US" altLang="ja-JP" sz="1200" dirty="0" smtClean="0">
                <a:latin typeface="UD デジタル 教科書体 NK-R" panose="02020400000000000000" pitchFamily="18" charset="-128"/>
                <a:ea typeface="UD デジタル 教科書体 NK-R" panose="02020400000000000000" pitchFamily="18" charset="-128"/>
              </a:rPr>
              <a:t>3</a:t>
            </a: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00</a:t>
            </a:r>
            <a:r>
              <a:rPr lang="ja-JP" altLang="en-US" sz="1200" dirty="0" smtClean="0">
                <a:latin typeface="UD デジタル 教科書体 NK-R" panose="02020400000000000000" pitchFamily="18" charset="-128"/>
                <a:ea typeface="UD デジタル 教科書体 NK-R" panose="02020400000000000000" pitchFamily="18" charset="-128"/>
              </a:rPr>
              <a:t>～午後</a:t>
            </a:r>
            <a:r>
              <a:rPr lang="en-US" altLang="ja-JP" sz="1200" dirty="0" smtClean="0">
                <a:latin typeface="UD デジタル 教科書体 NK-R" panose="02020400000000000000" pitchFamily="18" charset="-128"/>
                <a:ea typeface="UD デジタル 教科書体 NK-R" panose="02020400000000000000" pitchFamily="18" charset="-128"/>
              </a:rPr>
              <a:t>4</a:t>
            </a: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00</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b="1" dirty="0" smtClean="0">
                <a:latin typeface="UD デジタル 教科書体 NK-R" panose="02020400000000000000" pitchFamily="18" charset="-128"/>
                <a:ea typeface="UD デジタル 教科書体 NK-R" panose="02020400000000000000" pitchFamily="18" charset="-128"/>
              </a:rPr>
              <a:t>競技方法</a:t>
            </a:r>
            <a:r>
              <a:rPr lang="ja-JP" altLang="en-US" sz="1200" dirty="0" smtClean="0">
                <a:latin typeface="UD デジタル 教科書体 NK-R" panose="02020400000000000000" pitchFamily="18" charset="-128"/>
                <a:ea typeface="UD デジタル 教科書体 NK-R" panose="02020400000000000000" pitchFamily="18" charset="-128"/>
              </a:rPr>
              <a:t>：釣った魚</a:t>
            </a:r>
            <a:r>
              <a:rPr lang="en-US" altLang="ja-JP" sz="1200" dirty="0" smtClean="0">
                <a:latin typeface="UD デジタル 教科書体 NK-R" panose="02020400000000000000" pitchFamily="18" charset="-128"/>
                <a:ea typeface="UD デジタル 教科書体 NK-R" panose="02020400000000000000" pitchFamily="18" charset="-128"/>
              </a:rPr>
              <a:t>3</a:t>
            </a:r>
            <a:r>
              <a:rPr lang="ja-JP" altLang="en-US" sz="1200" dirty="0" smtClean="0">
                <a:latin typeface="UD デジタル 教科書体 NK-R" panose="02020400000000000000" pitchFamily="18" charset="-128"/>
                <a:ea typeface="UD デジタル 教科書体 NK-R" panose="02020400000000000000" pitchFamily="18" charset="-128"/>
              </a:rPr>
              <a:t>匹までの総重量</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b="1" dirty="0" smtClean="0">
                <a:latin typeface="UD デジタル 教科書体 NK-R" panose="02020400000000000000" pitchFamily="18" charset="-128"/>
                <a:ea typeface="UD デジタル 教科書体 NK-R" panose="02020400000000000000" pitchFamily="18" charset="-128"/>
              </a:rPr>
              <a:t>表彰　　　　</a:t>
            </a:r>
            <a:r>
              <a:rPr lang="ja-JP" altLang="en-US" sz="1200" dirty="0" smtClean="0">
                <a:latin typeface="UD デジタル 教科書体 NK-R" panose="02020400000000000000" pitchFamily="18" charset="-128"/>
                <a:ea typeface="UD デジタル 教科書体 NK-R" panose="02020400000000000000" pitchFamily="18" charset="-128"/>
              </a:rPr>
              <a:t>：入賞は</a:t>
            </a:r>
            <a:r>
              <a:rPr lang="en-US" altLang="ja-JP" sz="1200" dirty="0" smtClean="0">
                <a:latin typeface="UD デジタル 教科書体 NK-R" panose="02020400000000000000" pitchFamily="18" charset="-128"/>
                <a:ea typeface="UD デジタル 教科書体 NK-R" panose="02020400000000000000" pitchFamily="18" charset="-128"/>
              </a:rPr>
              <a:t>1</a:t>
            </a:r>
            <a:r>
              <a:rPr lang="ja-JP" altLang="en-US" sz="1200" dirty="0" smtClean="0">
                <a:latin typeface="UD デジタル 教科書体 NK-R" panose="02020400000000000000" pitchFamily="18" charset="-128"/>
                <a:ea typeface="UD デジタル 教科書体 NK-R" panose="02020400000000000000" pitchFamily="18" charset="-128"/>
              </a:rPr>
              <a:t>位～３位</a:t>
            </a:r>
            <a:r>
              <a:rPr lang="ja-JP" altLang="en-US" sz="1200" dirty="0" smtClean="0">
                <a:latin typeface="UD デジタル 教科書体 NK-R" panose="02020400000000000000" pitchFamily="18" charset="-128"/>
                <a:ea typeface="UD デジタル 教科書体 NK-R" panose="02020400000000000000" pitchFamily="18" charset="-128"/>
              </a:rPr>
              <a:t>予定、ベストカップル</a:t>
            </a:r>
            <a:r>
              <a:rPr lang="ja-JP" altLang="en-US" sz="1200" dirty="0">
                <a:latin typeface="UD デジタル 教科書体 NK-R" panose="02020400000000000000" pitchFamily="18" charset="-128"/>
                <a:ea typeface="UD デジタル 教科書体 NK-R" panose="02020400000000000000" pitchFamily="18" charset="-128"/>
              </a:rPr>
              <a:t>賞など（その他抽選あり）</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b="1" dirty="0" smtClean="0">
                <a:latin typeface="UD デジタル 教科書体 NK-R" panose="02020400000000000000" pitchFamily="18" charset="-128"/>
                <a:ea typeface="UD デジタル 教科書体 NK-R" panose="02020400000000000000" pitchFamily="18" charset="-128"/>
              </a:rPr>
              <a:t>参加費　　</a:t>
            </a: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2,000</a:t>
            </a:r>
            <a:r>
              <a:rPr lang="ja-JP" altLang="en-US" sz="1200" dirty="0" smtClean="0">
                <a:latin typeface="UD デジタル 教科書体 NK-R" panose="02020400000000000000" pitchFamily="18" charset="-128"/>
                <a:ea typeface="UD デジタル 教科書体 NK-R" panose="02020400000000000000" pitchFamily="18" charset="-128"/>
              </a:rPr>
              <a:t>円（</a:t>
            </a:r>
            <a:r>
              <a:rPr lang="en-US" altLang="ja-JP" sz="1200" dirty="0" smtClean="0">
                <a:latin typeface="UD デジタル 教科書体 NK-R" panose="02020400000000000000" pitchFamily="18" charset="-128"/>
                <a:ea typeface="UD デジタル 教科書体 NK-R" panose="02020400000000000000" pitchFamily="18" charset="-128"/>
              </a:rPr>
              <a:t>500</a:t>
            </a:r>
            <a:r>
              <a:rPr lang="ja-JP" altLang="en-US" sz="1200" dirty="0" smtClean="0">
                <a:latin typeface="UD デジタル 教科書体 NK-R" panose="02020400000000000000" pitchFamily="18" charset="-128"/>
                <a:ea typeface="UD デジタル 教科書体 NK-R" panose="02020400000000000000" pitchFamily="18" charset="-128"/>
              </a:rPr>
              <a:t>円分の食事券及び傷害保険料込み）　</a:t>
            </a:r>
            <a:r>
              <a:rPr lang="en-US" altLang="ja-JP" sz="1200" u="sng" dirty="0" smtClean="0">
                <a:latin typeface="UD デジタル 教科書体 NK-R" panose="02020400000000000000" pitchFamily="18" charset="-128"/>
                <a:ea typeface="UD デジタル 教科書体 NK-R" panose="02020400000000000000" pitchFamily="18" charset="-128"/>
              </a:rPr>
              <a:t>※</a:t>
            </a:r>
            <a:r>
              <a:rPr lang="ja-JP" altLang="en-US" sz="1200" u="sng" dirty="0" smtClean="0">
                <a:latin typeface="UD デジタル 教科書体 NK-R" panose="02020400000000000000" pitchFamily="18" charset="-128"/>
                <a:ea typeface="UD デジタル 教科書体 NK-R" panose="02020400000000000000" pitchFamily="18" charset="-128"/>
              </a:rPr>
              <a:t>当日ご持参ください。</a:t>
            </a:r>
            <a:endParaRPr lang="en-US" altLang="ja-JP" sz="1200" u="sng" dirty="0" smtClean="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200" dirty="0" smtClean="0">
                <a:latin typeface="UD デジタル 教科書体 NK-R" panose="02020400000000000000" pitchFamily="18" charset="-128"/>
                <a:ea typeface="UD デジタル 教科書体 NK-R" panose="02020400000000000000" pitchFamily="18" charset="-128"/>
              </a:rPr>
              <a:t>※</a:t>
            </a:r>
            <a:r>
              <a:rPr lang="ja-JP" altLang="en-US" sz="1200" dirty="0" smtClean="0">
                <a:latin typeface="UD デジタル 教科書体 NK-R" panose="02020400000000000000" pitchFamily="18" charset="-128"/>
                <a:ea typeface="UD デジタル 教科書体 NK-R" panose="02020400000000000000" pitchFamily="18" charset="-128"/>
              </a:rPr>
              <a:t>ライフジャケットは着用必須です。レンタルは大人用・子ども用共に</a:t>
            </a:r>
            <a:r>
              <a:rPr lang="en-US" altLang="ja-JP" sz="1200" dirty="0" smtClean="0">
                <a:latin typeface="UD デジタル 教科書体 NK-R" panose="02020400000000000000" pitchFamily="18" charset="-128"/>
                <a:ea typeface="UD デジタル 教科書体 NK-R" panose="02020400000000000000" pitchFamily="18" charset="-128"/>
              </a:rPr>
              <a:t>500</a:t>
            </a:r>
            <a:r>
              <a:rPr lang="ja-JP" altLang="en-US" sz="1200" dirty="0" smtClean="0">
                <a:latin typeface="UD デジタル 教科書体 NK-R" panose="02020400000000000000" pitchFamily="18" charset="-128"/>
                <a:ea typeface="UD デジタル 教科書体 NK-R" panose="02020400000000000000" pitchFamily="18" charset="-128"/>
              </a:rPr>
              <a:t>円になります。</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400" b="1" dirty="0" smtClean="0">
                <a:latin typeface="UD デジタル 教科書体 NK-R" panose="02020400000000000000" pitchFamily="18" charset="-128"/>
                <a:ea typeface="UD デジタル 教科書体 NK-R" panose="02020400000000000000" pitchFamily="18" charset="-128"/>
              </a:rPr>
              <a:t>【</a:t>
            </a:r>
            <a:r>
              <a:rPr lang="ja-JP" altLang="en-US" sz="1400" b="1" dirty="0" smtClean="0">
                <a:latin typeface="UD デジタル 教科書体 NK-R" panose="02020400000000000000" pitchFamily="18" charset="-128"/>
                <a:ea typeface="UD デジタル 教科書体 NK-R" panose="02020400000000000000" pitchFamily="18" charset="-128"/>
              </a:rPr>
              <a:t>注意事項</a:t>
            </a:r>
            <a:r>
              <a:rPr lang="en-US" altLang="ja-JP" sz="1400" b="1" dirty="0" smtClean="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・主催者に故意または重大な過失があった場合を除き、イベント中の事故、傷害、盗難等、安全</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管理については自己責任であることを十分に確認して参加願います。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lv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a:t>
            </a:r>
            <a:r>
              <a:rPr lang="ja-JP" altLang="ja-JP" sz="1200" dirty="0" smtClean="0">
                <a:latin typeface="UD デジタル 教科書体 NK-R" panose="02020400000000000000" pitchFamily="18" charset="-128"/>
                <a:ea typeface="UD デジタル 教科書体 NK-R" panose="02020400000000000000" pitchFamily="18" charset="-128"/>
              </a:rPr>
              <a:t>釣具</a:t>
            </a:r>
            <a:r>
              <a:rPr lang="ja-JP" altLang="ja-JP" sz="1200" dirty="0">
                <a:latin typeface="UD デジタル 教科書体 NK-R" panose="02020400000000000000" pitchFamily="18" charset="-128"/>
                <a:ea typeface="UD デジタル 教科書体 NK-R" panose="02020400000000000000" pitchFamily="18" charset="-128"/>
              </a:rPr>
              <a:t>、釣り</a:t>
            </a:r>
            <a:r>
              <a:rPr lang="ja-JP" altLang="ja-JP" sz="1200" dirty="0" smtClean="0">
                <a:latin typeface="UD デジタル 教科書体 NK-R" panose="02020400000000000000" pitchFamily="18" charset="-128"/>
                <a:ea typeface="UD デジタル 教科書体 NK-R" panose="02020400000000000000" pitchFamily="18" charset="-128"/>
              </a:rPr>
              <a:t>餌など</a:t>
            </a:r>
            <a:r>
              <a:rPr lang="ja-JP" altLang="ja-JP" sz="1200" dirty="0">
                <a:latin typeface="UD デジタル 教科書体 NK-R" panose="02020400000000000000" pitchFamily="18" charset="-128"/>
                <a:ea typeface="UD デジタル 教科書体 NK-R" panose="02020400000000000000" pitchFamily="18" charset="-128"/>
              </a:rPr>
              <a:t>は自身で用意したものを使用してください</a:t>
            </a:r>
            <a:r>
              <a:rPr lang="ja-JP" altLang="ja-JP" sz="1200" dirty="0" smtClean="0">
                <a:latin typeface="UD デジタル 教科書体 NK-R" panose="02020400000000000000" pitchFamily="18" charset="-128"/>
                <a:ea typeface="UD デジタル 教科書体 NK-R" panose="02020400000000000000" pitchFamily="18" charset="-128"/>
              </a:rPr>
              <a:t>。</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lvl="0" indent="0">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また、</a:t>
            </a:r>
            <a:r>
              <a:rPr lang="ja-JP" altLang="ja-JP" sz="1200" dirty="0" smtClean="0">
                <a:latin typeface="UD デジタル 教科書体 NK-R" panose="02020400000000000000" pitchFamily="18" charset="-128"/>
                <a:ea typeface="UD デジタル 教科書体 NK-R" panose="02020400000000000000" pitchFamily="18" charset="-128"/>
              </a:rPr>
              <a:t>ごみ</a:t>
            </a:r>
            <a:r>
              <a:rPr lang="ja-JP" altLang="ja-JP" sz="1200" dirty="0">
                <a:latin typeface="UD デジタル 教科書体 NK-R" panose="02020400000000000000" pitchFamily="18" charset="-128"/>
                <a:ea typeface="UD デジタル 教科書体 NK-R" panose="02020400000000000000" pitchFamily="18" charset="-128"/>
              </a:rPr>
              <a:t>は各自お持ち帰りください。</a:t>
            </a:r>
          </a:p>
          <a:p>
            <a:pPr marL="0" lv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a:t>
            </a:r>
            <a:r>
              <a:rPr lang="ja-JP" altLang="ja-JP" sz="1200" dirty="0" smtClean="0">
                <a:latin typeface="UD デジタル 教科書体 NK-R" panose="02020400000000000000" pitchFamily="18" charset="-128"/>
                <a:ea typeface="UD デジタル 教科書体 NK-R" panose="02020400000000000000" pitchFamily="18" charset="-128"/>
              </a:rPr>
              <a:t>競技中</a:t>
            </a:r>
            <a:r>
              <a:rPr lang="ja-JP" altLang="ja-JP" sz="1200" dirty="0">
                <a:latin typeface="UD デジタル 教科書体 NK-R" panose="02020400000000000000" pitchFamily="18" charset="-128"/>
                <a:ea typeface="UD デジタル 教科書体 NK-R" panose="02020400000000000000" pitchFamily="18" charset="-128"/>
              </a:rPr>
              <a:t>は、スタッフの指示に従ってください。安全管理等の観点から、指示に従って</a:t>
            </a:r>
            <a:r>
              <a:rPr lang="ja-JP" altLang="ja-JP" sz="1200" dirty="0" smtClean="0">
                <a:latin typeface="UD デジタル 教科書体 NK-R" panose="02020400000000000000" pitchFamily="18" charset="-128"/>
                <a:ea typeface="UD デジタル 教科書体 NK-R" panose="02020400000000000000" pitchFamily="18" charset="-128"/>
              </a:rPr>
              <a:t>いただけ</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lvl="0" indent="0">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a:t>
            </a:r>
            <a:r>
              <a:rPr lang="ja-JP" altLang="ja-JP" sz="1200" dirty="0" smtClean="0">
                <a:latin typeface="UD デジタル 教科書体 NK-R" panose="02020400000000000000" pitchFamily="18" charset="-128"/>
                <a:ea typeface="UD デジタル 教科書体 NK-R" panose="02020400000000000000" pitchFamily="18" charset="-128"/>
              </a:rPr>
              <a:t>ない</a:t>
            </a:r>
            <a:r>
              <a:rPr lang="ja-JP" altLang="ja-JP" sz="1200" dirty="0">
                <a:latin typeface="UD デジタル 教科書体 NK-R" panose="02020400000000000000" pitchFamily="18" charset="-128"/>
                <a:ea typeface="UD デジタル 教科書体 NK-R" panose="02020400000000000000" pitchFamily="18" charset="-128"/>
              </a:rPr>
              <a:t>場合は、失格となることがあるのでご了承ください。</a:t>
            </a:r>
          </a:p>
          <a:p>
            <a:pPr marL="0" lv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a:t>
            </a:r>
            <a:r>
              <a:rPr lang="ja-JP" altLang="ja-JP" sz="1200" dirty="0" smtClean="0">
                <a:latin typeface="UD デジタル 教科書体 NK-R" panose="02020400000000000000" pitchFamily="18" charset="-128"/>
                <a:ea typeface="UD デジタル 教科書体 NK-R" panose="02020400000000000000" pitchFamily="18" charset="-128"/>
              </a:rPr>
              <a:t>この</a:t>
            </a:r>
            <a:r>
              <a:rPr lang="ja-JP" altLang="ja-JP" sz="1200" dirty="0">
                <a:latin typeface="UD デジタル 教科書体 NK-R" panose="02020400000000000000" pitchFamily="18" charset="-128"/>
                <a:ea typeface="UD デジタル 教科書体 NK-R" panose="02020400000000000000" pitchFamily="18" charset="-128"/>
              </a:rPr>
              <a:t>イベントは、傷害保険に加入していますが、保険の範囲を超えた傷病及び他人への</a:t>
            </a:r>
            <a:r>
              <a:rPr lang="ja-JP" altLang="ja-JP" sz="1200" dirty="0" smtClean="0">
                <a:latin typeface="UD デジタル 教科書体 NK-R" panose="02020400000000000000" pitchFamily="18" charset="-128"/>
                <a:ea typeface="UD デジタル 教科書体 NK-R" panose="02020400000000000000" pitchFamily="18" charset="-128"/>
              </a:rPr>
              <a:t>損害</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lvl="0" indent="0">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a:t>
            </a:r>
            <a:r>
              <a:rPr lang="ja-JP" altLang="ja-JP" sz="1200" dirty="0" smtClean="0">
                <a:latin typeface="UD デジタル 教科書体 NK-R" panose="02020400000000000000" pitchFamily="18" charset="-128"/>
                <a:ea typeface="UD デジタル 教科書体 NK-R" panose="02020400000000000000" pitchFamily="18" charset="-128"/>
              </a:rPr>
              <a:t>賠償</a:t>
            </a:r>
            <a:r>
              <a:rPr lang="ja-JP" altLang="ja-JP" sz="1200" dirty="0">
                <a:latin typeface="UD デジタル 教科書体 NK-R" panose="02020400000000000000" pitchFamily="18" charset="-128"/>
                <a:ea typeface="UD デジタル 教科書体 NK-R" panose="02020400000000000000" pitchFamily="18" charset="-128"/>
              </a:rPr>
              <a:t>は、ご本人の負担で対応をお願いします</a:t>
            </a:r>
            <a:r>
              <a:rPr lang="ja-JP" altLang="ja-JP" sz="1200" dirty="0" smtClean="0">
                <a:latin typeface="UD デジタル 教科書体 NK-R" panose="02020400000000000000" pitchFamily="18" charset="-128"/>
                <a:ea typeface="UD デジタル 教科書体 NK-R" panose="02020400000000000000" pitchFamily="18" charset="-128"/>
              </a:rPr>
              <a:t>。</a:t>
            </a:r>
            <a:endParaRPr lang="ja-JP" altLang="ja-JP" sz="1200" dirty="0">
              <a:latin typeface="UD デジタル 教科書体 NK-R" panose="02020400000000000000" pitchFamily="18" charset="-128"/>
              <a:ea typeface="UD デジタル 教科書体 NK-R" panose="02020400000000000000" pitchFamily="18" charset="-128"/>
            </a:endParaRPr>
          </a:p>
          <a:p>
            <a:pPr marL="0" lv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a:t>
            </a:r>
            <a:r>
              <a:rPr lang="ja-JP" altLang="ja-JP" sz="1200" dirty="0" smtClean="0">
                <a:latin typeface="UD デジタル 教科書体 NK-R" panose="02020400000000000000" pitchFamily="18" charset="-128"/>
                <a:ea typeface="UD デジタル 教科書体 NK-R" panose="02020400000000000000" pitchFamily="18" charset="-128"/>
              </a:rPr>
              <a:t>この</a:t>
            </a:r>
            <a:r>
              <a:rPr lang="ja-JP" altLang="ja-JP" sz="1200" dirty="0">
                <a:latin typeface="UD デジタル 教科書体 NK-R" panose="02020400000000000000" pitchFamily="18" charset="-128"/>
                <a:ea typeface="UD デジタル 教科書体 NK-R" panose="02020400000000000000" pitchFamily="18" charset="-128"/>
              </a:rPr>
              <a:t>大会における事故・盗難等については、主催者は責任を負えませんのでご了承ください</a:t>
            </a:r>
            <a:r>
              <a:rPr lang="ja-JP" altLang="ja-JP" sz="1200" dirty="0" smtClean="0">
                <a:latin typeface="UD デジタル 教科書体 NK-R" panose="02020400000000000000" pitchFamily="18" charset="-128"/>
                <a:ea typeface="UD デジタル 教科書体 NK-R" panose="02020400000000000000" pitchFamily="18" charset="-128"/>
              </a:rPr>
              <a:t>。</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lvl="0" indent="0">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a:t>
            </a:r>
            <a:r>
              <a:rPr lang="ja-JP" altLang="ja-JP" sz="1200" dirty="0" smtClean="0">
                <a:latin typeface="UD デジタル 教科書体 NK-R" panose="02020400000000000000" pitchFamily="18" charset="-128"/>
                <a:ea typeface="UD デジタル 教科書体 NK-R" panose="02020400000000000000" pitchFamily="18" charset="-128"/>
              </a:rPr>
              <a:t>特</a:t>
            </a:r>
            <a:r>
              <a:rPr lang="ja-JP" altLang="ja-JP" sz="1200" dirty="0">
                <a:latin typeface="UD デジタル 教科書体 NK-R" panose="02020400000000000000" pitchFamily="18" charset="-128"/>
                <a:ea typeface="UD デジタル 教科書体 NK-R" panose="02020400000000000000" pitchFamily="18" charset="-128"/>
              </a:rPr>
              <a:t>に車の施錠、釣具の管理等ご注意ください</a:t>
            </a:r>
            <a:r>
              <a:rPr lang="ja-JP" altLang="ja-JP" sz="1200" dirty="0" smtClean="0">
                <a:latin typeface="UD デジタル 教科書体 NK-R" panose="02020400000000000000" pitchFamily="18" charset="-128"/>
                <a:ea typeface="UD デジタル 教科書体 NK-R" panose="02020400000000000000" pitchFamily="18" charset="-128"/>
              </a:rPr>
              <a:t>。</a:t>
            </a:r>
            <a:endParaRPr lang="ja-JP"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a:t>
            </a:r>
            <a:r>
              <a:rPr lang="ja-JP" altLang="ja-JP" sz="1200" dirty="0" smtClean="0">
                <a:latin typeface="UD デジタル 教科書体 NK-R" panose="02020400000000000000" pitchFamily="18" charset="-128"/>
                <a:ea typeface="UD デジタル 教科書体 NK-R" panose="02020400000000000000" pitchFamily="18" charset="-128"/>
              </a:rPr>
              <a:t>新型</a:t>
            </a:r>
            <a:r>
              <a:rPr lang="ja-JP" altLang="ja-JP" sz="1200" dirty="0">
                <a:latin typeface="UD デジタル 教科書体 NK-R" panose="02020400000000000000" pitchFamily="18" charset="-128"/>
                <a:ea typeface="UD デジタル 教科書体 NK-R" panose="02020400000000000000" pitchFamily="18" charset="-128"/>
              </a:rPr>
              <a:t>コロナウイルス感染症対策を下記のとおり実施しますので、ご協力ください。</a:t>
            </a:r>
          </a:p>
          <a:p>
            <a:pPr marL="0" lv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　⑴</a:t>
            </a:r>
            <a:r>
              <a:rPr lang="ja-JP" altLang="ja-JP" sz="1200" dirty="0" smtClean="0">
                <a:latin typeface="UD デジタル 教科書体 NK-R" panose="02020400000000000000" pitchFamily="18" charset="-128"/>
                <a:ea typeface="UD デジタル 教科書体 NK-R" panose="02020400000000000000" pitchFamily="18" charset="-128"/>
              </a:rPr>
              <a:t>受付</a:t>
            </a:r>
            <a:r>
              <a:rPr lang="ja-JP" altLang="ja-JP" sz="1200" dirty="0">
                <a:latin typeface="UD デジタル 教科書体 NK-R" panose="02020400000000000000" pitchFamily="18" charset="-128"/>
                <a:ea typeface="UD デジタル 教科書体 NK-R" panose="02020400000000000000" pitchFamily="18" charset="-128"/>
              </a:rPr>
              <a:t>での検温、手指消毒。会場内でのマスク着用。</a:t>
            </a: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　⑵</a:t>
            </a:r>
            <a:r>
              <a:rPr lang="ja-JP" altLang="ja-JP" sz="1200" dirty="0" smtClean="0">
                <a:latin typeface="UD デジタル 教科書体 NK-R" panose="02020400000000000000" pitchFamily="18" charset="-128"/>
                <a:ea typeface="UD デジタル 教科書体 NK-R" panose="02020400000000000000" pitchFamily="18" charset="-128"/>
              </a:rPr>
              <a:t>発症</a:t>
            </a:r>
            <a:r>
              <a:rPr lang="ja-JP" altLang="ja-JP" sz="1200" dirty="0">
                <a:latin typeface="UD デジタル 教科書体 NK-R" panose="02020400000000000000" pitchFamily="18" charset="-128"/>
                <a:ea typeface="UD デジタル 教科書体 NK-R" panose="02020400000000000000" pitchFamily="18" charset="-128"/>
              </a:rPr>
              <a:t>が疑われる場合は、参加をお断りする場合がございますので、ご了承ください</a:t>
            </a:r>
            <a:r>
              <a:rPr lang="ja-JP" altLang="ja-JP" sz="1200" dirty="0" smtClean="0">
                <a:latin typeface="UD デジタル 教科書体 NK-R" panose="02020400000000000000" pitchFamily="18" charset="-128"/>
                <a:ea typeface="UD デジタル 教科書体 NK-R" panose="02020400000000000000" pitchFamily="18" charset="-128"/>
              </a:rPr>
              <a:t>。</a:t>
            </a:r>
            <a:endParaRPr lang="ja-JP"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　⑶</a:t>
            </a:r>
            <a:r>
              <a:rPr lang="ja-JP" altLang="ja-JP" sz="1200" dirty="0" smtClean="0">
                <a:latin typeface="UD デジタル 教科書体 NK-R" panose="02020400000000000000" pitchFamily="18" charset="-128"/>
                <a:ea typeface="UD デジタル 教科書体 NK-R" panose="02020400000000000000" pitchFamily="18" charset="-128"/>
              </a:rPr>
              <a:t>新型</a:t>
            </a:r>
            <a:r>
              <a:rPr lang="ja-JP" altLang="ja-JP" sz="1200" dirty="0">
                <a:latin typeface="UD デジタル 教科書体 NK-R" panose="02020400000000000000" pitchFamily="18" charset="-128"/>
                <a:ea typeface="UD デジタル 教科書体 NK-R" panose="02020400000000000000" pitchFamily="18" charset="-128"/>
              </a:rPr>
              <a:t>コロナウイルス感染者と</a:t>
            </a:r>
            <a:r>
              <a:rPr lang="en-US" altLang="ja-JP" sz="1200" dirty="0">
                <a:latin typeface="UD デジタル 教科書体 NK-R" panose="02020400000000000000" pitchFamily="18" charset="-128"/>
                <a:ea typeface="UD デジタル 教科書体 NK-R" panose="02020400000000000000" pitchFamily="18" charset="-128"/>
              </a:rPr>
              <a:t>14</a:t>
            </a:r>
            <a:r>
              <a:rPr lang="ja-JP" altLang="ja-JP" sz="1200" dirty="0">
                <a:latin typeface="UD デジタル 教科書体 NK-R" panose="02020400000000000000" pitchFamily="18" charset="-128"/>
                <a:ea typeface="UD デジタル 教科書体 NK-R" panose="02020400000000000000" pitchFamily="18" charset="-128"/>
              </a:rPr>
              <a:t>日以内に濃厚接触している場合は、参加をご遠慮ください</a:t>
            </a:r>
            <a:r>
              <a:rPr lang="ja-JP" altLang="ja-JP" sz="1200" dirty="0" smtClean="0">
                <a:latin typeface="UD デジタル 教科書体 NK-R" panose="02020400000000000000" pitchFamily="18" charset="-128"/>
                <a:ea typeface="UD デジタル 教科書体 NK-R" panose="02020400000000000000" pitchFamily="18" charset="-128"/>
              </a:rPr>
              <a:t>。</a:t>
            </a:r>
            <a:endParaRPr lang="ja-JP"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　⑷</a:t>
            </a:r>
            <a:r>
              <a:rPr lang="ja-JP" altLang="ja-JP" sz="1200" dirty="0" smtClean="0">
                <a:latin typeface="UD デジタル 教科書体 NK-R" panose="02020400000000000000" pitchFamily="18" charset="-128"/>
                <a:ea typeface="UD デジタル 教科書体 NK-R" panose="02020400000000000000" pitchFamily="18" charset="-128"/>
              </a:rPr>
              <a:t>大会</a:t>
            </a:r>
            <a:r>
              <a:rPr lang="ja-JP" altLang="ja-JP" sz="1200" dirty="0">
                <a:latin typeface="UD デジタル 教科書体 NK-R" panose="02020400000000000000" pitchFamily="18" charset="-128"/>
                <a:ea typeface="UD デジタル 教科書体 NK-R" panose="02020400000000000000" pitchFamily="18" charset="-128"/>
              </a:rPr>
              <a:t>終了後、２週間以内に感染が確認された場合は、保健所等に相談後、必ず大会</a:t>
            </a:r>
            <a:r>
              <a:rPr lang="ja-JP" altLang="ja-JP" sz="1200" dirty="0" smtClean="0">
                <a:latin typeface="UD デジタル 教科書体 NK-R" panose="02020400000000000000" pitchFamily="18" charset="-128"/>
                <a:ea typeface="UD デジタル 教科書体 NK-R" panose="02020400000000000000" pitchFamily="18" charset="-128"/>
              </a:rPr>
              <a:t>主催</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a:t>
            </a:r>
            <a:r>
              <a:rPr lang="ja-JP" altLang="ja-JP" sz="1200" dirty="0" smtClean="0">
                <a:latin typeface="UD デジタル 教科書体 NK-R" panose="02020400000000000000" pitchFamily="18" charset="-128"/>
                <a:ea typeface="UD デジタル 教科書体 NK-R" panose="02020400000000000000" pitchFamily="18" charset="-128"/>
              </a:rPr>
              <a:t>者</a:t>
            </a:r>
            <a:r>
              <a:rPr lang="ja-JP" altLang="ja-JP" sz="1200" dirty="0">
                <a:latin typeface="UD デジタル 教科書体 NK-R" panose="02020400000000000000" pitchFamily="18" charset="-128"/>
                <a:ea typeface="UD デジタル 教科書体 NK-R" panose="02020400000000000000" pitchFamily="18" charset="-128"/>
              </a:rPr>
              <a:t>に報告してください</a:t>
            </a:r>
            <a:r>
              <a:rPr lang="ja-JP" altLang="ja-JP" sz="1200" dirty="0" smtClean="0">
                <a:latin typeface="UD デジタル 教科書体 NK-R" panose="02020400000000000000" pitchFamily="18" charset="-128"/>
                <a:ea typeface="UD デジタル 教科書体 NK-R" panose="02020400000000000000" pitchFamily="18" charset="-128"/>
              </a:rPr>
              <a:t>。</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a:t>
            </a:r>
            <a:r>
              <a:rPr lang="ja-JP" altLang="ja-JP" sz="1200" dirty="0" smtClean="0">
                <a:latin typeface="UD デジタル 教科書体 NK-R" panose="02020400000000000000" pitchFamily="18" charset="-128"/>
                <a:ea typeface="UD デジタル 教科書体 NK-R" panose="02020400000000000000" pitchFamily="18" charset="-128"/>
              </a:rPr>
              <a:t>主催者</a:t>
            </a:r>
            <a:r>
              <a:rPr lang="ja-JP" altLang="ja-JP" sz="1200" dirty="0">
                <a:latin typeface="UD デジタル 教科書体 NK-R" panose="02020400000000000000" pitchFamily="18" charset="-128"/>
                <a:ea typeface="UD デジタル 教科書体 NK-R" panose="02020400000000000000" pitchFamily="18" charset="-128"/>
              </a:rPr>
              <a:t>や報道機関が取材のため、写真を撮って記事や広報活動等に使用することが</a:t>
            </a:r>
            <a:r>
              <a:rPr lang="ja-JP" altLang="ja-JP" sz="1200" dirty="0" smtClean="0">
                <a:latin typeface="UD デジタル 教科書体 NK-R" panose="02020400000000000000" pitchFamily="18" charset="-128"/>
                <a:ea typeface="UD デジタル 教科書体 NK-R" panose="02020400000000000000" pitchFamily="18" charset="-128"/>
              </a:rPr>
              <a:t>ありま</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a:t>
            </a:r>
            <a:r>
              <a:rPr lang="ja-JP" altLang="ja-JP" sz="1200" dirty="0" smtClean="0">
                <a:latin typeface="UD デジタル 教科書体 NK-R" panose="02020400000000000000" pitchFamily="18" charset="-128"/>
                <a:ea typeface="UD デジタル 教科書体 NK-R" panose="02020400000000000000" pitchFamily="18" charset="-128"/>
              </a:rPr>
              <a:t>す</a:t>
            </a:r>
            <a:r>
              <a:rPr lang="ja-JP" altLang="ja-JP" sz="1200" dirty="0">
                <a:latin typeface="UD デジタル 教科書体 NK-R" panose="02020400000000000000" pitchFamily="18" charset="-128"/>
                <a:ea typeface="UD デジタル 教科書体 NK-R" panose="02020400000000000000" pitchFamily="18" charset="-128"/>
              </a:rPr>
              <a:t>が、ご了承ください</a:t>
            </a:r>
            <a:r>
              <a:rPr lang="ja-JP" altLang="ja-JP" sz="1200" dirty="0" smtClean="0">
                <a:latin typeface="UD デジタル 教科書体 NK-R" panose="02020400000000000000" pitchFamily="18" charset="-128"/>
                <a:ea typeface="UD デジタル 教科書体 NK-R" panose="02020400000000000000" pitchFamily="18" charset="-128"/>
              </a:rPr>
              <a:t>。</a:t>
            </a:r>
            <a:endParaRPr lang="ja-JP"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・ご提供</a:t>
            </a:r>
            <a:r>
              <a:rPr lang="ja-JP" altLang="en-US" sz="1200" dirty="0">
                <a:latin typeface="UD デジタル 教科書体 NK-R" panose="02020400000000000000" pitchFamily="18" charset="-128"/>
                <a:ea typeface="UD デジタル 教科書体 NK-R" panose="02020400000000000000" pitchFamily="18" charset="-128"/>
              </a:rPr>
              <a:t>頂いた個人情報は当イベントの運営目的</a:t>
            </a:r>
            <a:r>
              <a:rPr lang="ja-JP" altLang="en-US" sz="1200" dirty="0" smtClean="0">
                <a:latin typeface="UD デジタル 教科書体 NK-R" panose="02020400000000000000" pitchFamily="18" charset="-128"/>
                <a:ea typeface="UD デジタル 教科書体 NK-R" panose="02020400000000000000" pitchFamily="18" charset="-128"/>
              </a:rPr>
              <a:t>にのみ使用</a:t>
            </a:r>
            <a:r>
              <a:rPr lang="ja-JP" altLang="en-US" sz="1200" dirty="0">
                <a:latin typeface="UD デジタル 教科書体 NK-R" panose="02020400000000000000" pitchFamily="18" charset="-128"/>
                <a:ea typeface="UD デジタル 教科書体 NK-R" panose="02020400000000000000" pitchFamily="18" charset="-128"/>
              </a:rPr>
              <a:t>します。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buNone/>
            </a:pPr>
            <a:endParaRPr kumimoji="1" lang="en-US" altLang="ja-JP" dirty="0" smtClean="0"/>
          </a:p>
        </p:txBody>
      </p:sp>
      <p:sp>
        <p:nvSpPr>
          <p:cNvPr id="4" name="タイトル 1"/>
          <p:cNvSpPr txBox="1">
            <a:spLocks/>
          </p:cNvSpPr>
          <p:nvPr/>
        </p:nvSpPr>
        <p:spPr>
          <a:xfrm>
            <a:off x="471487" y="1139351"/>
            <a:ext cx="5915026" cy="71758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latin typeface="UD デジタル 教科書体 NK-R" panose="02020400000000000000" pitchFamily="18" charset="-128"/>
                <a:ea typeface="UD デジタル 教科書体 NK-R" panose="02020400000000000000" pitchFamily="18" charset="-128"/>
              </a:rPr>
              <a:t>開催</a:t>
            </a:r>
            <a:r>
              <a:rPr lang="ja-JP" altLang="en-US" sz="1400" dirty="0" smtClean="0">
                <a:latin typeface="UD デジタル 教科書体 NK-R" panose="02020400000000000000" pitchFamily="18" charset="-128"/>
                <a:ea typeface="UD デジタル 教科書体 NK-R" panose="02020400000000000000" pitchFamily="18" charset="-128"/>
              </a:rPr>
              <a:t>日：</a:t>
            </a:r>
            <a:r>
              <a:rPr lang="en-US" altLang="ja-JP" sz="1400" dirty="0">
                <a:latin typeface="UD デジタル 教科書体 NK-R" panose="02020400000000000000" pitchFamily="18" charset="-128"/>
                <a:ea typeface="UD デジタル 教科書体 NK-R" panose="02020400000000000000" pitchFamily="18" charset="-128"/>
              </a:rPr>
              <a:t>6</a:t>
            </a:r>
            <a:r>
              <a:rPr lang="ja-JP" altLang="en-US" sz="1400" dirty="0" smtClean="0">
                <a:latin typeface="UD デジタル 教科書体 NK-R" panose="02020400000000000000" pitchFamily="18" charset="-128"/>
                <a:ea typeface="UD デジタル 教科書体 NK-R" panose="02020400000000000000" pitchFamily="18" charset="-128"/>
              </a:rPr>
              <a:t>月</a:t>
            </a:r>
            <a:r>
              <a:rPr lang="en-US" altLang="ja-JP" sz="1400" dirty="0" smtClean="0">
                <a:latin typeface="UD デジタル 教科書体 NK-R" panose="02020400000000000000" pitchFamily="18" charset="-128"/>
                <a:ea typeface="UD デジタル 教科書体 NK-R" panose="02020400000000000000" pitchFamily="18" charset="-128"/>
              </a:rPr>
              <a:t>12</a:t>
            </a:r>
            <a:r>
              <a:rPr lang="ja-JP" altLang="en-US" sz="1400" dirty="0" smtClean="0">
                <a:latin typeface="UD デジタル 教科書体 NK-R" panose="02020400000000000000" pitchFamily="18" charset="-128"/>
                <a:ea typeface="UD デジタル 教科書体 NK-R" panose="02020400000000000000" pitchFamily="18" charset="-128"/>
              </a:rPr>
              <a:t>日（日）</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予備</a:t>
            </a:r>
            <a:r>
              <a:rPr lang="ja-JP" altLang="en-US" sz="1400" dirty="0" smtClean="0">
                <a:latin typeface="UD デジタル 教科書体 NK-R" panose="02020400000000000000" pitchFamily="18" charset="-128"/>
                <a:ea typeface="UD デジタル 教科書体 NK-R" panose="02020400000000000000" pitchFamily="18" charset="-128"/>
              </a:rPr>
              <a:t>日：</a:t>
            </a:r>
            <a:r>
              <a:rPr lang="en-US" altLang="ja-JP" sz="1400" dirty="0">
                <a:latin typeface="UD デジタル 教科書体 NK-R" panose="02020400000000000000" pitchFamily="18" charset="-128"/>
                <a:ea typeface="UD デジタル 教科書体 NK-R" panose="02020400000000000000" pitchFamily="18" charset="-128"/>
              </a:rPr>
              <a:t>6</a:t>
            </a:r>
            <a:r>
              <a:rPr lang="ja-JP" altLang="en-US" sz="1400" dirty="0" smtClean="0">
                <a:latin typeface="UD デジタル 教科書体 NK-R" panose="02020400000000000000" pitchFamily="18" charset="-128"/>
                <a:ea typeface="UD デジタル 教科書体 NK-R" panose="02020400000000000000" pitchFamily="18" charset="-128"/>
              </a:rPr>
              <a:t>月</a:t>
            </a:r>
            <a:r>
              <a:rPr lang="en-US" altLang="ja-JP" sz="1400" dirty="0" smtClean="0">
                <a:latin typeface="UD デジタル 教科書体 NK-R" panose="02020400000000000000" pitchFamily="18" charset="-128"/>
                <a:ea typeface="UD デジタル 教科書体 NK-R" panose="02020400000000000000" pitchFamily="18" charset="-128"/>
              </a:rPr>
              <a:t>19</a:t>
            </a:r>
            <a:r>
              <a:rPr lang="ja-JP" altLang="en-US" sz="1400" dirty="0" smtClean="0">
                <a:latin typeface="UD デジタル 教科書体 NK-R" panose="02020400000000000000" pitchFamily="18" charset="-128"/>
                <a:ea typeface="UD デジタル 教科書体 NK-R" panose="02020400000000000000" pitchFamily="18" charset="-128"/>
              </a:rPr>
              <a:t>日（日）</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smtClean="0">
                <a:latin typeface="UD デジタル 教科書体 NK-R" panose="02020400000000000000" pitchFamily="18" charset="-128"/>
                <a:ea typeface="UD デジタル 教科書体 NK-R" panose="02020400000000000000" pitchFamily="18" charset="-128"/>
              </a:rPr>
              <a:t>集合場所：</a:t>
            </a:r>
            <a:r>
              <a:rPr lang="ja-JP" altLang="en-US" sz="1400" dirty="0">
                <a:latin typeface="UD デジタル 教科書体 NK-R" panose="02020400000000000000" pitchFamily="18" charset="-128"/>
                <a:ea typeface="UD デジタル 教科書体 NK-R" panose="02020400000000000000" pitchFamily="18" charset="-128"/>
              </a:rPr>
              <a:t>室津港作業ヤード</a:t>
            </a:r>
            <a:r>
              <a:rPr lang="ja-JP" altLang="en-US" sz="1400" dirty="0" smtClean="0">
                <a:latin typeface="UD デジタル 教科書体 NK-R" panose="02020400000000000000" pitchFamily="18" charset="-128"/>
                <a:ea typeface="UD デジタル 教科書体 NK-R" panose="02020400000000000000" pitchFamily="18" charset="-128"/>
              </a:rPr>
              <a:t>岸壁</a:t>
            </a:r>
            <a:r>
              <a:rPr lang="ja-JP" altLang="en-US" sz="1400" dirty="0">
                <a:latin typeface="UD デジタル 教科書体 NK-R" panose="02020400000000000000" pitchFamily="18" charset="-128"/>
                <a:ea typeface="UD デジタル 教科書体 NK-R" panose="02020400000000000000" pitchFamily="18" charset="-128"/>
              </a:rPr>
              <a:t>　（高知県室戸市浮津字河ノ渕２４７４番４</a:t>
            </a:r>
            <a:r>
              <a:rPr lang="ja-JP" altLang="en-US" sz="1400" dirty="0" smtClean="0">
                <a:latin typeface="UD デジタル 教科書体 NK-R" panose="02020400000000000000" pitchFamily="18" charset="-128"/>
                <a:ea typeface="UD デジタル 教科書体 NK-R" panose="02020400000000000000" pitchFamily="18" charset="-128"/>
              </a:rPr>
              <a:t>）</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389992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86265" y="604297"/>
            <a:ext cx="5838092" cy="523220"/>
          </a:xfrm>
          <a:prstGeom prst="rect">
            <a:avLst/>
          </a:prstGeom>
        </p:spPr>
        <p:txBody>
          <a:bodyPr wrap="square">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第</a:t>
            </a:r>
            <a:r>
              <a:rPr kumimoji="1" lang="en-US" altLang="ja-JP" sz="2800" dirty="0">
                <a:latin typeface="UD デジタル 教科書体 NK-R" panose="02020400000000000000" pitchFamily="18" charset="-128"/>
                <a:ea typeface="UD デジタル 教科書体 NK-R" panose="02020400000000000000" pitchFamily="18" charset="-128"/>
              </a:rPr>
              <a:t>3</a:t>
            </a:r>
            <a:r>
              <a:rPr kumimoji="1" lang="ja-JP" altLang="en-US" sz="2800" dirty="0" smtClean="0">
                <a:latin typeface="UD デジタル 教科書体 NK-R" panose="02020400000000000000" pitchFamily="18" charset="-128"/>
                <a:ea typeface="UD デジタル 教科書体 NK-R" panose="02020400000000000000" pitchFamily="18" charset="-128"/>
              </a:rPr>
              <a:t>回</a:t>
            </a:r>
            <a:r>
              <a:rPr kumimoji="1" lang="ja-JP" altLang="en-US" sz="2800" dirty="0">
                <a:latin typeface="UD デジタル 教科書体 NK-R" panose="02020400000000000000" pitchFamily="18" charset="-128"/>
                <a:ea typeface="UD デジタル 教科書体 NK-R" panose="02020400000000000000" pitchFamily="18" charset="-128"/>
              </a:rPr>
              <a:t>　室津港釣り大会　申込書</a:t>
            </a:r>
            <a:endParaRPr lang="ja-JP" altLang="en-US" sz="2800" dirty="0"/>
          </a:p>
        </p:txBody>
      </p:sp>
      <p:sp>
        <p:nvSpPr>
          <p:cNvPr id="3" name="テキスト ボックス 2"/>
          <p:cNvSpPr txBox="1"/>
          <p:nvPr/>
        </p:nvSpPr>
        <p:spPr>
          <a:xfrm>
            <a:off x="541826" y="1288088"/>
            <a:ext cx="3328155" cy="338554"/>
          </a:xfrm>
          <a:prstGeom prst="rect">
            <a:avLst/>
          </a:prstGeom>
          <a:noFill/>
        </p:spPr>
        <p:txBody>
          <a:bodyPr wrap="none" rtlCol="0">
            <a:spAutoFit/>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注意事項を承諾のうえ申し込みます。</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82899425"/>
              </p:ext>
            </p:extLst>
          </p:nvPr>
        </p:nvGraphicFramePr>
        <p:xfrm>
          <a:off x="541826" y="2533959"/>
          <a:ext cx="5683126" cy="2407662"/>
        </p:xfrm>
        <a:graphic>
          <a:graphicData uri="http://schemas.openxmlformats.org/drawingml/2006/table">
            <a:tbl>
              <a:tblPr firstRow="1" bandRow="1">
                <a:tableStyleId>{5C22544A-7EE6-4342-B048-85BDC9FD1C3A}</a:tableStyleId>
              </a:tblPr>
              <a:tblGrid>
                <a:gridCol w="777130">
                  <a:extLst>
                    <a:ext uri="{9D8B030D-6E8A-4147-A177-3AD203B41FA5}">
                      <a16:colId xmlns:a16="http://schemas.microsoft.com/office/drawing/2014/main" val="1042058363"/>
                    </a:ext>
                  </a:extLst>
                </a:gridCol>
                <a:gridCol w="1547450">
                  <a:extLst>
                    <a:ext uri="{9D8B030D-6E8A-4147-A177-3AD203B41FA5}">
                      <a16:colId xmlns:a16="http://schemas.microsoft.com/office/drawing/2014/main" val="3072144049"/>
                    </a:ext>
                  </a:extLst>
                </a:gridCol>
                <a:gridCol w="323557">
                  <a:extLst>
                    <a:ext uri="{9D8B030D-6E8A-4147-A177-3AD203B41FA5}">
                      <a16:colId xmlns:a16="http://schemas.microsoft.com/office/drawing/2014/main" val="2730287351"/>
                    </a:ext>
                  </a:extLst>
                </a:gridCol>
                <a:gridCol w="759656">
                  <a:extLst>
                    <a:ext uri="{9D8B030D-6E8A-4147-A177-3AD203B41FA5}">
                      <a16:colId xmlns:a16="http://schemas.microsoft.com/office/drawing/2014/main" val="1172414247"/>
                    </a:ext>
                  </a:extLst>
                </a:gridCol>
                <a:gridCol w="1463458">
                  <a:extLst>
                    <a:ext uri="{9D8B030D-6E8A-4147-A177-3AD203B41FA5}">
                      <a16:colId xmlns:a16="http://schemas.microsoft.com/office/drawing/2014/main" val="4235545386"/>
                    </a:ext>
                  </a:extLst>
                </a:gridCol>
                <a:gridCol w="811875">
                  <a:extLst>
                    <a:ext uri="{9D8B030D-6E8A-4147-A177-3AD203B41FA5}">
                      <a16:colId xmlns:a16="http://schemas.microsoft.com/office/drawing/2014/main" val="682663475"/>
                    </a:ext>
                  </a:extLst>
                </a:gridCol>
              </a:tblGrid>
              <a:tr h="449451">
                <a:tc>
                  <a:txBody>
                    <a:bodyPr/>
                    <a:lstStyle/>
                    <a:p>
                      <a:pPr algn="ctr"/>
                      <a:r>
                        <a:rPr kumimoji="1" lang="ja-JP" altLang="en-US" sz="900" b="0" dirty="0" smtClean="0">
                          <a:solidFill>
                            <a:schemeClr val="tx1"/>
                          </a:solidFill>
                          <a:latin typeface="UD デジタル 教科書体 NK-R" panose="02020400000000000000" pitchFamily="18" charset="-128"/>
                          <a:ea typeface="UD デジタル 教科書体 NK-R" panose="02020400000000000000" pitchFamily="18" charset="-128"/>
                        </a:rPr>
                        <a:t>フリガナ</a:t>
                      </a:r>
                      <a:endParaRPr kumimoji="1" lang="en-US" altLang="ja-JP" sz="900" b="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氏名</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年齢</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　　　　歳</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UD デジタル 教科書体 NK-R" panose="02020400000000000000" pitchFamily="18" charset="-128"/>
                          <a:ea typeface="UD デジタル 教科書体 NK-R" panose="02020400000000000000" pitchFamily="18" charset="-128"/>
                        </a:rPr>
                        <a:t>ライフジャケット</a:t>
                      </a:r>
                      <a:endParaRPr kumimoji="1" lang="ja-JP" altLang="en-US" sz="12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UD デジタル 教科書体 NK-R" panose="02020400000000000000" pitchFamily="18" charset="-128"/>
                          <a:ea typeface="UD デジタル 教科書体 NK-R" panose="02020400000000000000" pitchFamily="18" charset="-128"/>
                        </a:rPr>
                        <a:t>要・不要</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819150"/>
                  </a:ext>
                </a:extLst>
              </a:tr>
              <a:tr h="449451">
                <a:tc>
                  <a:txBody>
                    <a:bodyPr/>
                    <a:lstStyle/>
                    <a:p>
                      <a:pPr algn="ctr"/>
                      <a:r>
                        <a:rPr kumimoji="1" lang="ja-JP" altLang="en-US" sz="900" b="0" dirty="0" smtClean="0">
                          <a:solidFill>
                            <a:schemeClr val="tx1"/>
                          </a:solidFill>
                          <a:latin typeface="UD デジタル 教科書体 NK-R" panose="02020400000000000000" pitchFamily="18" charset="-128"/>
                          <a:ea typeface="UD デジタル 教科書体 NK-R" panose="02020400000000000000" pitchFamily="18" charset="-128"/>
                        </a:rPr>
                        <a:t>フリガナ</a:t>
                      </a:r>
                      <a:endParaRPr kumimoji="1" lang="en-US" altLang="ja-JP" sz="900" b="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氏名</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　　　　歳</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UD デジタル 教科書体 NK-R" panose="02020400000000000000" pitchFamily="18" charset="-128"/>
                          <a:ea typeface="UD デジタル 教科書体 NK-R" panose="02020400000000000000" pitchFamily="18" charset="-128"/>
                        </a:rPr>
                        <a:t>ライフジャケット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要・不要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161597"/>
                  </a:ext>
                </a:extLst>
              </a:tr>
              <a:tr h="449451">
                <a:tc>
                  <a:txBody>
                    <a:bodyPr/>
                    <a:lstStyle/>
                    <a:p>
                      <a:pPr algn="ctr"/>
                      <a:r>
                        <a:rPr kumimoji="1" lang="ja-JP" altLang="en-US" sz="900" b="0" dirty="0" smtClean="0">
                          <a:solidFill>
                            <a:schemeClr val="tx1"/>
                          </a:solidFill>
                          <a:latin typeface="UD デジタル 教科書体 NK-R" panose="02020400000000000000" pitchFamily="18" charset="-128"/>
                          <a:ea typeface="UD デジタル 教科書体 NK-R" panose="02020400000000000000" pitchFamily="18" charset="-128"/>
                        </a:rPr>
                        <a:t>フリガナ</a:t>
                      </a:r>
                      <a:endParaRPr kumimoji="1" lang="en-US" altLang="ja-JP" sz="900" b="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氏名</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　　　　歳</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UD デジタル 教科書体 NK-R" panose="02020400000000000000" pitchFamily="18" charset="-128"/>
                          <a:ea typeface="UD デジタル 教科書体 NK-R" panose="02020400000000000000" pitchFamily="18" charset="-128"/>
                        </a:rPr>
                        <a:t>ライフジャケット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要・不要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968063"/>
                  </a:ext>
                </a:extLst>
              </a:tr>
              <a:tr h="449451">
                <a:tc>
                  <a:txBody>
                    <a:bodyPr/>
                    <a:lstStyle/>
                    <a:p>
                      <a:pPr algn="ctr"/>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住所</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42118856"/>
                  </a:ext>
                </a:extLst>
              </a:tr>
              <a:tr h="449451">
                <a:tc>
                  <a:txBody>
                    <a:bodyPr/>
                    <a:lstStyle/>
                    <a:p>
                      <a:pPr algn="ctr"/>
                      <a:r>
                        <a:rPr kumimoji="1" lang="ja-JP" altLang="en-US" sz="1100" b="0" dirty="0" smtClean="0">
                          <a:solidFill>
                            <a:schemeClr val="tx1"/>
                          </a:solidFill>
                          <a:latin typeface="UD デジタル 教科書体 NK-R" panose="02020400000000000000" pitchFamily="18" charset="-128"/>
                          <a:ea typeface="UD デジタル 教科書体 NK-R" panose="02020400000000000000" pitchFamily="18" charset="-128"/>
                        </a:rPr>
                        <a:t>電話番号</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687119197"/>
                  </a:ext>
                </a:extLst>
              </a:tr>
            </a:tbl>
          </a:graphicData>
        </a:graphic>
      </p:graphicFrame>
      <p:sp>
        <p:nvSpPr>
          <p:cNvPr id="5" name="テキスト ボックス 4"/>
          <p:cNvSpPr txBox="1"/>
          <p:nvPr/>
        </p:nvSpPr>
        <p:spPr>
          <a:xfrm>
            <a:off x="335039" y="5137011"/>
            <a:ext cx="4070345" cy="338554"/>
          </a:xfrm>
          <a:prstGeom prst="rect">
            <a:avLst/>
          </a:prstGeom>
          <a:noFill/>
        </p:spPr>
        <p:txBody>
          <a:bodyPr wrap="none" rtlCol="0">
            <a:spAutoFit/>
          </a:bodyPr>
          <a:lstStyle/>
          <a:p>
            <a:r>
              <a:rPr kumimoji="1" lang="en-US" altLang="ja-JP" sz="1600" dirty="0" smtClean="0">
                <a:latin typeface="UD デジタル 教科書体 NK-R" panose="02020400000000000000" pitchFamily="18" charset="-128"/>
                <a:ea typeface="UD デジタル 教科書体 NK-R" panose="02020400000000000000" pitchFamily="18" charset="-128"/>
              </a:rPr>
              <a:t>※</a:t>
            </a:r>
            <a:r>
              <a:rPr kumimoji="1" lang="ja-JP" altLang="en-US" sz="1600" dirty="0" smtClean="0">
                <a:latin typeface="UD デジタル 教科書体 NK-R" panose="02020400000000000000" pitchFamily="18" charset="-128"/>
                <a:ea typeface="UD デジタル 教科書体 NK-R" panose="02020400000000000000" pitchFamily="18" charset="-128"/>
              </a:rPr>
              <a:t>小学生の方は年齢を○で囲んでください</a:t>
            </a:r>
            <a:r>
              <a:rPr kumimoji="1" lang="ja-JP" altLang="en-US" sz="1600" dirty="0" smtClean="0"/>
              <a:t>。</a:t>
            </a:r>
            <a:endParaRPr kumimoji="1" lang="ja-JP" altLang="en-US" sz="1600" dirty="0"/>
          </a:p>
        </p:txBody>
      </p:sp>
      <p:sp>
        <p:nvSpPr>
          <p:cNvPr id="6" name="テキスト ボックス 5"/>
          <p:cNvSpPr txBox="1"/>
          <p:nvPr/>
        </p:nvSpPr>
        <p:spPr>
          <a:xfrm>
            <a:off x="3167705" y="1974983"/>
            <a:ext cx="2751074" cy="338554"/>
          </a:xfrm>
          <a:prstGeom prst="rect">
            <a:avLst/>
          </a:prstGeom>
          <a:noFill/>
        </p:spPr>
        <p:txBody>
          <a:bodyPr wrap="square" rtlCol="0">
            <a:spAutoFit/>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申込日：令和</a:t>
            </a:r>
            <a:r>
              <a:rPr kumimoji="1" lang="en-US" altLang="ja-JP" sz="1600" dirty="0" smtClean="0">
                <a:latin typeface="UD デジタル 教科書体 NK-R" panose="02020400000000000000" pitchFamily="18" charset="-128"/>
                <a:ea typeface="UD デジタル 教科書体 NK-R" panose="02020400000000000000" pitchFamily="18" charset="-128"/>
              </a:rPr>
              <a:t>4</a:t>
            </a:r>
            <a:r>
              <a:rPr kumimoji="1" lang="ja-JP" altLang="en-US" sz="1600" dirty="0" smtClean="0">
                <a:latin typeface="UD デジタル 教科書体 NK-R" panose="02020400000000000000" pitchFamily="18" charset="-128"/>
                <a:ea typeface="UD デジタル 教科書体 NK-R" panose="02020400000000000000" pitchFamily="18" charset="-128"/>
              </a:rPr>
              <a:t>年　　　月　　　日</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2205903" y="7992818"/>
            <a:ext cx="4342856" cy="1200329"/>
          </a:xfrm>
          <a:prstGeom prst="rect">
            <a:avLst/>
          </a:prstGeom>
          <a:noFill/>
        </p:spPr>
        <p:txBody>
          <a:bodyPr wrap="none" rtlCol="0">
            <a:spAutoFit/>
          </a:bodyPr>
          <a:lstStyle/>
          <a:p>
            <a:r>
              <a:rPr kumimoji="1" lang="en-US" altLang="ja-JP" dirty="0" smtClean="0">
                <a:latin typeface="UD デジタル 教科書体 NK-R" panose="02020400000000000000" pitchFamily="18" charset="-128"/>
                <a:ea typeface="UD デジタル 教科書体 NK-R" panose="02020400000000000000" pitchFamily="18" charset="-128"/>
              </a:rPr>
              <a:t>【</a:t>
            </a:r>
            <a:r>
              <a:rPr kumimoji="1" lang="ja-JP" altLang="en-US" dirty="0" smtClean="0">
                <a:latin typeface="UD デジタル 教科書体 NK-R" panose="02020400000000000000" pitchFamily="18" charset="-128"/>
                <a:ea typeface="UD デジタル 教科書体 NK-R" panose="02020400000000000000" pitchFamily="18" charset="-128"/>
              </a:rPr>
              <a:t>問合せ・申込先</a:t>
            </a:r>
            <a:r>
              <a:rPr kumimoji="1" lang="en-US" altLang="ja-JP" dirty="0" smtClean="0">
                <a:latin typeface="UD デジタル 教科書体 NK-R" panose="02020400000000000000" pitchFamily="18" charset="-128"/>
                <a:ea typeface="UD デジタル 教科書体 NK-R" panose="02020400000000000000" pitchFamily="18" charset="-128"/>
              </a:rPr>
              <a:t>】</a:t>
            </a:r>
          </a:p>
          <a:p>
            <a:r>
              <a:rPr kumimoji="1" lang="ja-JP" altLang="en-US" dirty="0" smtClean="0">
                <a:latin typeface="UD デジタル 教科書体 NK-R" panose="02020400000000000000" pitchFamily="18" charset="-128"/>
                <a:ea typeface="UD デジタル 教科書体 NK-R" panose="02020400000000000000" pitchFamily="18" charset="-128"/>
              </a:rPr>
              <a:t>一般社団法人　室戸市観光協会</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ja-JP" altLang="en-US" dirty="0" smtClean="0">
                <a:latin typeface="UD デジタル 教科書体 NK-R" panose="02020400000000000000" pitchFamily="18" charset="-128"/>
                <a:ea typeface="UD デジタル 教科書体 NK-R" panose="02020400000000000000" pitchFamily="18" charset="-128"/>
              </a:rPr>
              <a:t>〒</a:t>
            </a:r>
            <a:r>
              <a:rPr kumimoji="1" lang="en-US" altLang="ja-JP" dirty="0" smtClean="0">
                <a:latin typeface="UD デジタル 教科書体 NK-R" panose="02020400000000000000" pitchFamily="18" charset="-128"/>
                <a:ea typeface="UD デジタル 教科書体 NK-R" panose="02020400000000000000" pitchFamily="18" charset="-128"/>
              </a:rPr>
              <a:t>781-7101</a:t>
            </a:r>
            <a:r>
              <a:rPr kumimoji="1" lang="ja-JP" altLang="en-US" dirty="0" smtClean="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室戸市室戸岬町</a:t>
            </a:r>
            <a:r>
              <a:rPr kumimoji="1" lang="en-US" altLang="ja-JP" dirty="0">
                <a:latin typeface="UD デジタル 教科書体 NK-R" panose="02020400000000000000" pitchFamily="18" charset="-128"/>
                <a:ea typeface="UD デジタル 教科書体 NK-R" panose="02020400000000000000" pitchFamily="18" charset="-128"/>
              </a:rPr>
              <a:t>6939-4</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en-US" altLang="ja-JP" dirty="0" smtClean="0">
                <a:latin typeface="UD デジタル 教科書体 NK-R" panose="02020400000000000000" pitchFamily="18" charset="-128"/>
                <a:ea typeface="UD デジタル 教科書体 NK-R" panose="02020400000000000000" pitchFamily="18" charset="-128"/>
              </a:rPr>
              <a:t>TEL</a:t>
            </a:r>
            <a:r>
              <a:rPr kumimoji="1" lang="ja-JP" altLang="en-US" dirty="0" smtClean="0">
                <a:latin typeface="UD デジタル 教科書体 NK-R" panose="02020400000000000000" pitchFamily="18" charset="-128"/>
                <a:ea typeface="UD デジタル 教科書体 NK-R" panose="02020400000000000000" pitchFamily="18" charset="-128"/>
              </a:rPr>
              <a:t>＆</a:t>
            </a:r>
            <a:r>
              <a:rPr kumimoji="1" lang="en-US" altLang="ja-JP" dirty="0" smtClean="0">
                <a:latin typeface="UD デジタル 教科書体 NK-R" panose="02020400000000000000" pitchFamily="18" charset="-128"/>
                <a:ea typeface="UD デジタル 教科書体 NK-R" panose="02020400000000000000" pitchFamily="18" charset="-128"/>
              </a:rPr>
              <a:t>FAX</a:t>
            </a:r>
            <a:r>
              <a:rPr kumimoji="1" lang="ja-JP" altLang="en-US" dirty="0" smtClean="0">
                <a:latin typeface="UD デジタル 教科書体 NK-R" panose="02020400000000000000" pitchFamily="18" charset="-128"/>
                <a:ea typeface="UD デジタル 教科書体 NK-R" panose="02020400000000000000" pitchFamily="18" charset="-128"/>
              </a:rPr>
              <a:t>　</a:t>
            </a:r>
            <a:r>
              <a:rPr kumimoji="1" lang="en-US" altLang="ja-JP" dirty="0" smtClean="0">
                <a:latin typeface="UD デジタル 教科書体 NK-R" panose="02020400000000000000" pitchFamily="18" charset="-128"/>
                <a:ea typeface="UD デジタル 教科書体 NK-R" panose="02020400000000000000" pitchFamily="18" charset="-128"/>
              </a:rPr>
              <a:t>0887-22-0574</a:t>
            </a:r>
            <a:r>
              <a:rPr kumimoji="1" lang="ja-JP" altLang="en-US" dirty="0" smtClean="0">
                <a:latin typeface="UD デジタル 教科書体 NK-R" panose="02020400000000000000" pitchFamily="18" charset="-128"/>
                <a:ea typeface="UD デジタル 教科書体 NK-R" panose="02020400000000000000" pitchFamily="18" charset="-128"/>
              </a:rPr>
              <a:t>　</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3038622" y="7106350"/>
            <a:ext cx="3186330" cy="369332"/>
          </a:xfrm>
          <a:prstGeom prst="rect">
            <a:avLst/>
          </a:prstGeom>
          <a:noFill/>
        </p:spPr>
        <p:txBody>
          <a:bodyPr wrap="square" rtlCol="0">
            <a:spAutoFit/>
          </a:bodyPr>
          <a:lstStyle/>
          <a:p>
            <a:r>
              <a:rPr kumimoji="1" lang="ja-JP" altLang="en-US" u="sng" dirty="0" smtClean="0">
                <a:latin typeface="UD デジタル 教科書体 NK-R" panose="02020400000000000000" pitchFamily="18" charset="-128"/>
                <a:ea typeface="UD デジタル 教科書体 NK-R" panose="02020400000000000000" pitchFamily="18" charset="-128"/>
              </a:rPr>
              <a:t>参加費　合計　　　　　　　　　　　</a:t>
            </a:r>
            <a:r>
              <a:rPr kumimoji="1" lang="ja-JP" altLang="en-US" u="sng" dirty="0">
                <a:latin typeface="UD デジタル 教科書体 NK-R" panose="02020400000000000000" pitchFamily="18" charset="-128"/>
                <a:ea typeface="UD デジタル 教科書体 NK-R" panose="02020400000000000000" pitchFamily="18" charset="-128"/>
              </a:rPr>
              <a:t>　</a:t>
            </a:r>
            <a:r>
              <a:rPr kumimoji="1" lang="ja-JP" altLang="en-US" u="sng" dirty="0" smtClean="0">
                <a:latin typeface="UD デジタル 教科書体 NK-R" panose="02020400000000000000" pitchFamily="18" charset="-128"/>
                <a:ea typeface="UD デジタル 教科書体 NK-R" panose="02020400000000000000" pitchFamily="18" charset="-128"/>
              </a:rPr>
              <a:t>円</a:t>
            </a:r>
            <a:endParaRPr kumimoji="1" lang="ja-JP" altLang="en-US" u="sng"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335038" y="5485352"/>
            <a:ext cx="4931158" cy="338554"/>
          </a:xfrm>
          <a:prstGeom prst="rect">
            <a:avLst/>
          </a:prstGeom>
          <a:noFill/>
        </p:spPr>
        <p:txBody>
          <a:bodyPr wrap="none" rtlCol="0">
            <a:spAutoFit/>
          </a:bodyPr>
          <a:lstStyle/>
          <a:p>
            <a:r>
              <a:rPr kumimoji="1" lang="en-US" altLang="ja-JP" sz="1600" dirty="0" smtClean="0">
                <a:latin typeface="UD デジタル 教科書体 NK-R" panose="02020400000000000000" pitchFamily="18" charset="-128"/>
                <a:ea typeface="UD デジタル 教科書体 NK-R" panose="02020400000000000000" pitchFamily="18" charset="-128"/>
              </a:rPr>
              <a:t>※</a:t>
            </a:r>
            <a:r>
              <a:rPr kumimoji="1" lang="ja-JP" altLang="en-US" sz="1600" dirty="0" smtClean="0">
                <a:latin typeface="UD デジタル 教科書体 NK-R" panose="02020400000000000000" pitchFamily="18" charset="-128"/>
                <a:ea typeface="UD デジタル 教科書体 NK-R" panose="02020400000000000000" pitchFamily="18" charset="-128"/>
              </a:rPr>
              <a:t>ライフジャケット（大人用・子ども用）の貸し出しします。</a:t>
            </a:r>
            <a:endParaRPr kumimoji="1" lang="ja-JP" altLang="en-US" sz="1600" dirty="0"/>
          </a:p>
        </p:txBody>
      </p:sp>
      <p:sp>
        <p:nvSpPr>
          <p:cNvPr id="10" name="テキスト ボックス 9"/>
          <p:cNvSpPr txBox="1"/>
          <p:nvPr/>
        </p:nvSpPr>
        <p:spPr>
          <a:xfrm>
            <a:off x="335038" y="5879377"/>
            <a:ext cx="5341527" cy="830997"/>
          </a:xfrm>
          <a:prstGeom prst="rect">
            <a:avLst/>
          </a:prstGeom>
          <a:noFill/>
        </p:spPr>
        <p:txBody>
          <a:bodyPr wrap="none" rtlCol="0">
            <a:spAutoFit/>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・参加費：</a:t>
            </a:r>
            <a:r>
              <a:rPr kumimoji="1" lang="en-US" altLang="ja-JP" sz="1600" dirty="0" smtClean="0">
                <a:latin typeface="UD デジタル 教科書体 NK-R" panose="02020400000000000000" pitchFamily="18" charset="-128"/>
                <a:ea typeface="UD デジタル 教科書体 NK-R" panose="02020400000000000000" pitchFamily="18" charset="-128"/>
              </a:rPr>
              <a:t>2,000</a:t>
            </a:r>
            <a:r>
              <a:rPr kumimoji="1" lang="ja-JP" altLang="en-US" sz="1600" dirty="0" smtClean="0">
                <a:latin typeface="UD デジタル 教科書体 NK-R" panose="02020400000000000000" pitchFamily="18" charset="-128"/>
                <a:ea typeface="UD デジタル 教科書体 NK-R" panose="02020400000000000000" pitchFamily="18" charset="-128"/>
              </a:rPr>
              <a:t>円（</a:t>
            </a:r>
            <a:r>
              <a:rPr kumimoji="1" lang="en-US" altLang="ja-JP" sz="1600" dirty="0" smtClean="0">
                <a:latin typeface="UD デジタル 教科書体 NK-R" panose="02020400000000000000" pitchFamily="18" charset="-128"/>
                <a:ea typeface="UD デジタル 教科書体 NK-R" panose="02020400000000000000" pitchFamily="18" charset="-128"/>
              </a:rPr>
              <a:t>500</a:t>
            </a:r>
            <a:r>
              <a:rPr kumimoji="1" lang="ja-JP" altLang="en-US" sz="1600" dirty="0" smtClean="0">
                <a:latin typeface="UD デジタル 教科書体 NK-R" panose="02020400000000000000" pitchFamily="18" charset="-128"/>
                <a:ea typeface="UD デジタル 教科書体 NK-R" panose="02020400000000000000" pitchFamily="18" charset="-128"/>
              </a:rPr>
              <a:t>円分の食事券及び傷害保険料込）</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小学生</a:t>
            </a:r>
            <a:r>
              <a:rPr kumimoji="1" lang="ja-JP" altLang="en-US" sz="1400" dirty="0">
                <a:latin typeface="UD デジタル 教科書体 NK-R" panose="02020400000000000000" pitchFamily="18" charset="-128"/>
                <a:ea typeface="UD デジタル 教科書体 NK-R" panose="02020400000000000000" pitchFamily="18" charset="-128"/>
              </a:rPr>
              <a:t>以下無料（</a:t>
            </a:r>
            <a:r>
              <a:rPr kumimoji="1" lang="ja-JP" altLang="en-US" sz="1400" dirty="0" smtClean="0">
                <a:latin typeface="UD デジタル 教科書体 NK-R" panose="02020400000000000000" pitchFamily="18" charset="-128"/>
                <a:ea typeface="UD デジタル 教科書体 NK-R" panose="02020400000000000000" pitchFamily="18" charset="-128"/>
              </a:rPr>
              <a:t>参加保護者</a:t>
            </a:r>
            <a:r>
              <a:rPr kumimoji="1" lang="en-US" altLang="ja-JP" sz="1400" dirty="0" smtClean="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名に</a:t>
            </a:r>
            <a:r>
              <a:rPr kumimoji="1" lang="ja-JP" altLang="en-US" sz="1400" dirty="0" smtClean="0">
                <a:latin typeface="UD デジタル 教科書体 NK-R" panose="02020400000000000000" pitchFamily="18" charset="-128"/>
                <a:ea typeface="UD デジタル 教科書体 NK-R" panose="02020400000000000000" pitchFamily="18" charset="-128"/>
              </a:rPr>
              <a:t>対して２名まで）</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latin typeface="UD デジタル 教科書体 NK-R" panose="02020400000000000000" pitchFamily="18" charset="-128"/>
                <a:ea typeface="UD デジタル 教科書体 NK-R" panose="02020400000000000000" pitchFamily="18" charset="-128"/>
              </a:rPr>
              <a:t>・ライフジャケットレンタル：１着</a:t>
            </a:r>
            <a:r>
              <a:rPr kumimoji="1" lang="en-US" altLang="ja-JP" sz="1600" dirty="0" smtClean="0">
                <a:latin typeface="UD デジタル 教科書体 NK-R" panose="02020400000000000000" pitchFamily="18" charset="-128"/>
                <a:ea typeface="UD デジタル 教科書体 NK-R" panose="02020400000000000000" pitchFamily="18" charset="-128"/>
              </a:rPr>
              <a:t>500</a:t>
            </a:r>
            <a:r>
              <a:rPr kumimoji="1" lang="ja-JP" altLang="en-US" sz="1600" dirty="0" smtClean="0">
                <a:latin typeface="UD デジタル 教科書体 NK-R" panose="02020400000000000000" pitchFamily="18" charset="-128"/>
                <a:ea typeface="UD デジタル 教科書体 NK-R" panose="02020400000000000000" pitchFamily="18" charset="-128"/>
              </a:rPr>
              <a:t>円</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20221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4338</TotalTime>
  <Words>1281</Words>
  <Application>Microsoft Office PowerPoint</Application>
  <PresentationFormat>A4 210 x 297 mm</PresentationFormat>
  <Paragraphs>126</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HGS創英角ﾎﾟｯﾌﾟ体</vt:lpstr>
      <vt:lpstr>HGS明朝E</vt:lpstr>
      <vt:lpstr>HG創英角ﾎﾟｯﾌﾟ体</vt:lpstr>
      <vt:lpstr>ＭＳ Ｐゴシック</vt:lpstr>
      <vt:lpstr>UD デジタル 教科書体 NK-R</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第3回　室津港釣り大会　開催要項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野中 健央</dc:creator>
  <cp:lastModifiedBy>LGW128@muroto.local</cp:lastModifiedBy>
  <cp:revision>504</cp:revision>
  <cp:lastPrinted>2022-04-27T07:40:41Z</cp:lastPrinted>
  <dcterms:created xsi:type="dcterms:W3CDTF">2019-10-02T04:20:06Z</dcterms:created>
  <dcterms:modified xsi:type="dcterms:W3CDTF">2022-04-27T07:45:29Z</dcterms:modified>
</cp:coreProperties>
</file>